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305" r:id="rId5"/>
    <p:sldId id="315" r:id="rId6"/>
    <p:sldId id="304" r:id="rId7"/>
    <p:sldId id="306" r:id="rId8"/>
    <p:sldId id="307" r:id="rId9"/>
    <p:sldId id="308" r:id="rId10"/>
    <p:sldId id="316" r:id="rId11"/>
    <p:sldId id="309" r:id="rId12"/>
    <p:sldId id="310" r:id="rId13"/>
    <p:sldId id="312" r:id="rId14"/>
    <p:sldId id="311" r:id="rId15"/>
    <p:sldId id="313" r:id="rId16"/>
    <p:sldId id="314" r:id="rId17"/>
    <p:sldId id="31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06672"/>
    <a:srgbClr val="0066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018" autoAdjust="0"/>
  </p:normalViewPr>
  <p:slideViewPr>
    <p:cSldViewPr snapToGrid="0">
      <p:cViewPr varScale="1">
        <p:scale>
          <a:sx n="58" d="100"/>
          <a:sy n="58" d="100"/>
        </p:scale>
        <p:origin x="2678" y="51"/>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F3B9C-F0B6-4208-8CEB-4CFD7CB4EEFC}"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771F0-E641-42B1-ACB3-E8CB2279705A}" type="slidenum">
              <a:rPr lang="en-GB" smtClean="0"/>
              <a:t>‹nr.›</a:t>
            </a:fld>
            <a:endParaRPr lang="en-GB"/>
          </a:p>
        </p:txBody>
      </p:sp>
    </p:spTree>
    <p:extLst>
      <p:ext uri="{BB962C8B-B14F-4D97-AF65-F5344CB8AC3E}">
        <p14:creationId xmlns:p14="http://schemas.microsoft.com/office/powerpoint/2010/main" val="279520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2</a:t>
            </a:fld>
            <a:endParaRPr lang="en-GB"/>
          </a:p>
        </p:txBody>
      </p:sp>
    </p:spTree>
    <p:extLst>
      <p:ext uri="{BB962C8B-B14F-4D97-AF65-F5344CB8AC3E}">
        <p14:creationId xmlns:p14="http://schemas.microsoft.com/office/powerpoint/2010/main" val="147370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PRWG proceeded systematically through the recommendations,</a:t>
            </a:r>
            <a:r>
              <a:rPr lang="en-GB" sz="1200" kern="1200" baseline="0" dirty="0">
                <a:solidFill>
                  <a:schemeClr val="tx1"/>
                </a:solidFill>
                <a:effectLst/>
                <a:latin typeface="+mn-lt"/>
                <a:ea typeface="+mn-ea"/>
                <a:cs typeface="+mn-cs"/>
              </a:rPr>
              <a:t> identified those considered</a:t>
            </a:r>
          </a:p>
          <a:p>
            <a:pPr marL="171450" indent="-171450">
              <a:buFontTx/>
              <a:buChar char="-"/>
            </a:pPr>
            <a:r>
              <a:rPr lang="en-GB" sz="1200" kern="1200" dirty="0">
                <a:solidFill>
                  <a:schemeClr val="tx1"/>
                </a:solidFill>
                <a:effectLst/>
                <a:latin typeface="+mn-lt"/>
                <a:ea typeface="+mn-ea"/>
                <a:cs typeface="+mn-cs"/>
              </a:rPr>
              <a:t>not relevant and therefore not applicable “N/A”</a:t>
            </a:r>
          </a:p>
          <a:p>
            <a:pPr marL="171450" indent="-171450">
              <a:buFontTx/>
              <a:buChar char="-"/>
            </a:pPr>
            <a:r>
              <a:rPr lang="en-GB" sz="1200" kern="1200" baseline="0" dirty="0">
                <a:solidFill>
                  <a:schemeClr val="tx1"/>
                </a:solidFill>
                <a:effectLst/>
                <a:latin typeface="+mn-lt"/>
                <a:ea typeface="+mn-ea"/>
                <a:cs typeface="+mn-cs"/>
              </a:rPr>
              <a:t>not needing a follow up action</a:t>
            </a:r>
          </a:p>
          <a:p>
            <a:r>
              <a:rPr lang="en-GB" sz="1200" kern="1200" baseline="0" dirty="0">
                <a:solidFill>
                  <a:schemeClr val="tx1"/>
                </a:solidFill>
                <a:effectLst/>
                <a:latin typeface="+mn-lt"/>
                <a:ea typeface="+mn-ea"/>
                <a:cs typeface="+mn-cs"/>
              </a:rPr>
              <a:t>-    needing a follow-up action</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a:t>
            </a:r>
            <a:r>
              <a:rPr lang="en-GB" sz="1200" kern="1200" baseline="0" dirty="0">
                <a:solidFill>
                  <a:schemeClr val="tx1"/>
                </a:solidFill>
                <a:effectLst/>
                <a:latin typeface="+mn-lt"/>
                <a:ea typeface="+mn-ea"/>
                <a:cs typeface="+mn-cs"/>
              </a:rPr>
              <a:t> the latter, the</a:t>
            </a:r>
            <a:r>
              <a:rPr lang="en-GB" sz="1200" kern="1200" dirty="0">
                <a:solidFill>
                  <a:schemeClr val="tx1"/>
                </a:solidFill>
                <a:effectLst/>
                <a:latin typeface="+mn-lt"/>
                <a:ea typeface="+mn-ea"/>
                <a:cs typeface="+mn-cs"/>
              </a:rPr>
              <a:t> PRWG decided for</a:t>
            </a:r>
            <a:r>
              <a:rPr lang="en-GB" sz="1200" kern="1200" baseline="0" dirty="0">
                <a:solidFill>
                  <a:schemeClr val="tx1"/>
                </a:solidFill>
                <a:effectLst/>
                <a:latin typeface="+mn-lt"/>
                <a:ea typeface="+mn-ea"/>
                <a:cs typeface="+mn-cs"/>
              </a:rPr>
              <a:t> which </a:t>
            </a:r>
            <a:r>
              <a:rPr lang="en-GB" sz="1200" kern="1200" dirty="0">
                <a:solidFill>
                  <a:schemeClr val="tx1"/>
                </a:solidFill>
                <a:effectLst/>
                <a:latin typeface="+mn-lt"/>
                <a:ea typeface="+mn-ea"/>
                <a:cs typeface="+mn-cs"/>
              </a:rPr>
              <a:t>Committees the recommendations was relevant and should be forwarded to</a:t>
            </a:r>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3</a:t>
            </a:fld>
            <a:endParaRPr lang="en-GB"/>
          </a:p>
        </p:txBody>
      </p:sp>
    </p:spTree>
    <p:extLst>
      <p:ext uri="{BB962C8B-B14F-4D97-AF65-F5344CB8AC3E}">
        <p14:creationId xmlns:p14="http://schemas.microsoft.com/office/powerpoint/2010/main" val="122332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performance Review is a positive and useful process giving organisations the opportunity to take stock and identify areas where performance could be improved.</a:t>
            </a:r>
          </a:p>
          <a:p>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4</a:t>
            </a:fld>
            <a:endParaRPr lang="en-GB"/>
          </a:p>
        </p:txBody>
      </p:sp>
    </p:spTree>
    <p:extLst>
      <p:ext uri="{BB962C8B-B14F-4D97-AF65-F5344CB8AC3E}">
        <p14:creationId xmlns:p14="http://schemas.microsoft.com/office/powerpoint/2010/main" val="2334092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spcAft>
                <a:spcPts val="600"/>
              </a:spcAft>
              <a:buFont typeface="+mj-lt"/>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PRWG noted the emphasis given by the Panel to the recommendation for NAMMCO to develop a Strategic Plan as a tool for identifying and implementing priorities. </a:t>
            </a:r>
          </a:p>
          <a:p>
            <a:pPr marL="0" lvl="0" indent="0" algn="just">
              <a:spcAft>
                <a:spcPts val="600"/>
              </a:spcAft>
              <a:buFont typeface="+mj-lt"/>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PRWG concluded that such a formal bureaucratic tool was not necessary in the NAMMCO context. </a:t>
            </a:r>
          </a:p>
          <a:p>
            <a:pPr marL="0" lvl="0" indent="0" algn="just">
              <a:spcAft>
                <a:spcPts val="600"/>
              </a:spcAft>
              <a:buFont typeface="+mj-lt"/>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flexible way in which member countries work together, including in the Heads of Delegation format, provides a good basis for regular and frank discussions.</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600"/>
              </a:spcAft>
              <a:buFont typeface="+mj-lt"/>
              <a:buNone/>
            </a:pP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600"/>
              </a:spcAft>
              <a:buClrTx/>
              <a:buSzTx/>
              <a:buFont typeface="+mj-lt"/>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PRWG identified five issues which could benefit from greater attention as priority matters for NAMMCO, with the aim of further strengthening and improving the work of the organisation, both in the shorter and longer terms.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600"/>
              </a:spcAft>
              <a:buFont typeface="+mj-lt"/>
              <a:buNone/>
            </a:pP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600"/>
              </a:spcAft>
              <a:buFont typeface="+mj-lt"/>
              <a:buNone/>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1) Data quality and reliability to ensure high quality science, which is at the core of NAMMCO management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This refers both to data collection and reporting/sharing, also in order to reduce data gaps to ensure management advice based on the best available scientific evidence. The PRWG noted that the Panel had made several recommendations concerning data submission, data collation and data standardisation, also regarding the development of an up-to-date database in the Secretariat. These recommendations were grouped together and referred to the relevant Committees for their consideration and technical feedback. (see Appendix 2)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600"/>
              </a:spcAft>
              <a:buFont typeface="+mj-lt"/>
              <a:buNone/>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2) Follow up on the scientific, conservation and management advice provided by the Committees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The PRWG identified the need to ensure a clear, standardised and well-defined follow-up process with respect to advice provided by all Committees, both in relation to scientific research, conservation and management measures, and hunting methods.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600"/>
              </a:spcAft>
              <a:buFont typeface="+mj-lt"/>
              <a:buNone/>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3) Transparency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It should continue to be given high priority in all processes and working procedures of the organisation, particularly in the formulation of advice and responses from the member countries.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quality and completeness of the information available on the NAMMCO website is at the core of NAMMCO’s credibility as an international organisation. Transparency is also supported by the quality and availability of the data and data sharing as well as the quality of meeting reports, which must clearly describe the basis for and processes behind advice given and decisions made.</a:t>
            </a:r>
          </a:p>
          <a:p>
            <a:pPr marL="0" lvl="0" indent="0" algn="just">
              <a:spcAft>
                <a:spcPts val="600"/>
              </a:spcAft>
              <a:buFont typeface="+mj-lt"/>
              <a:buNone/>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4) Precautionary approach</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 the PRWG identified the need to give greater priority to considering how the precautionary approach can and should be applied in the context of scientific, conservation and management advice generated through NAMMCO, not least in relation to poorly or not managed stocks subject to substantial removals.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Aft>
                <a:spcPts val="600"/>
              </a:spcAft>
              <a:buFont typeface="+mj-lt"/>
              <a:buNone/>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5) Communication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 Providing reliable information and raising awareness about the work of NAMMCO was also identified by the PRWG as a priority area, and one that required more active and regular review and clearer guidance for the Secretariat.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5</a:t>
            </a:fld>
            <a:endParaRPr lang="en-GB"/>
          </a:p>
        </p:txBody>
      </p:sp>
    </p:spTree>
    <p:extLst>
      <p:ext uri="{BB962C8B-B14F-4D97-AF65-F5344CB8AC3E}">
        <p14:creationId xmlns:p14="http://schemas.microsoft.com/office/powerpoint/2010/main" val="329982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597771F0-E641-42B1-ACB3-E8CB2279705A}" type="slidenum">
              <a:rPr lang="en-GB" smtClean="0"/>
              <a:t>6</a:t>
            </a:fld>
            <a:endParaRPr lang="en-GB"/>
          </a:p>
        </p:txBody>
      </p:sp>
    </p:spTree>
    <p:extLst>
      <p:ext uri="{BB962C8B-B14F-4D97-AF65-F5344CB8AC3E}">
        <p14:creationId xmlns:p14="http://schemas.microsoft.com/office/powerpoint/2010/main" val="162613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Calibri" panose="020F0502020204030204" pitchFamily="34" charset="0"/>
                <a:ea typeface="Times New Roman" panose="02020603050405020304" pitchFamily="18" charset="0"/>
                <a:cs typeface="Times New Roman" panose="02020603050405020304" pitchFamily="18" charset="0"/>
              </a:rPr>
              <a:t>5 issues were identified as priority matters for NAMMCO and that could benefit from greater attention, with the aim of further strengthening and improving the work of the organisation, both in the shorter and longer terms. </a:t>
            </a:r>
            <a:r>
              <a:rPr lang="en-US" dirty="0"/>
              <a:t> </a:t>
            </a:r>
            <a:endParaRPr lang="en-GB" dirty="0"/>
          </a:p>
          <a:p>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7</a:t>
            </a:fld>
            <a:endParaRPr lang="en-GB"/>
          </a:p>
        </p:txBody>
      </p:sp>
    </p:spTree>
    <p:extLst>
      <p:ext uri="{BB962C8B-B14F-4D97-AF65-F5344CB8AC3E}">
        <p14:creationId xmlns:p14="http://schemas.microsoft.com/office/powerpoint/2010/main" val="1429082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771F0-E641-42B1-ACB3-E8CB2279705A}" type="slidenum">
              <a:rPr lang="en-GB" smtClean="0"/>
              <a:t>14</a:t>
            </a:fld>
            <a:endParaRPr lang="en-GB"/>
          </a:p>
        </p:txBody>
      </p:sp>
    </p:spTree>
    <p:extLst>
      <p:ext uri="{BB962C8B-B14F-4D97-AF65-F5344CB8AC3E}">
        <p14:creationId xmlns:p14="http://schemas.microsoft.com/office/powerpoint/2010/main" val="1753169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3EAA-2826-4783-BEDB-52DBCA16EC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FF6B883B-CFE5-4292-B918-E875056E0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9" name="Picture 8" descr="A picture containing text, clipart&#10;&#10;Description automatically generated">
            <a:extLst>
              <a:ext uri="{FF2B5EF4-FFF2-40B4-BE49-F238E27FC236}">
                <a16:creationId xmlns:a16="http://schemas.microsoft.com/office/drawing/2014/main" id="{FC05317E-3CB4-4C41-881F-8B70BA9E98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
        <p:nvSpPr>
          <p:cNvPr id="10" name="Footer Placeholder 4">
            <a:extLst>
              <a:ext uri="{FF2B5EF4-FFF2-40B4-BE49-F238E27FC236}">
                <a16:creationId xmlns:a16="http://schemas.microsoft.com/office/drawing/2014/main" id="{2A7A7E02-313C-48EE-B547-001CBA2B9DCC}"/>
              </a:ext>
            </a:extLst>
          </p:cNvPr>
          <p:cNvSpPr txBox="1">
            <a:spLocks/>
          </p:cNvSpPr>
          <p:nvPr userDrawn="1"/>
        </p:nvSpPr>
        <p:spPr>
          <a:xfrm>
            <a:off x="8899073" y="6164261"/>
            <a:ext cx="21015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1" dirty="0"/>
              <a:t>NAMMCO Annual Meeting 28</a:t>
            </a:r>
          </a:p>
          <a:p>
            <a:r>
              <a:rPr lang="en-GB" i="1" dirty="0"/>
              <a:t>22–25 March 2021</a:t>
            </a:r>
          </a:p>
        </p:txBody>
      </p:sp>
    </p:spTree>
    <p:extLst>
      <p:ext uri="{BB962C8B-B14F-4D97-AF65-F5344CB8AC3E}">
        <p14:creationId xmlns:p14="http://schemas.microsoft.com/office/powerpoint/2010/main" val="28334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1F3EB-3003-43E0-A2D6-C7DF6E4844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B4A041-4092-46B3-B2AD-B8383476C5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7303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D0BF50-D172-4EE3-A5E0-5CB80CFA4A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3AB556-67CE-49DD-B2A8-E0874183BD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579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8051-E2E7-4EBD-9312-53FBBC8647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37F279-BD2E-40F5-9D86-4E97123606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67531A42-7C51-4F8A-9C8A-A6C1D5171A27}"/>
              </a:ext>
            </a:extLst>
          </p:cNvPr>
          <p:cNvSpPr>
            <a:spLocks noGrp="1"/>
          </p:cNvSpPr>
          <p:nvPr>
            <p:ph type="ftr" sz="quarter" idx="11"/>
          </p:nvPr>
        </p:nvSpPr>
        <p:spPr>
          <a:xfrm>
            <a:off x="8899073" y="6264275"/>
            <a:ext cx="2101515" cy="365125"/>
          </a:xfrm>
          <a:prstGeom prst="rect">
            <a:avLst/>
          </a:prstGeom>
        </p:spPr>
        <p:txBody>
          <a:bodyPr/>
          <a:lstStyle/>
          <a:p>
            <a:r>
              <a:rPr lang="en-GB" dirty="0"/>
              <a:t>NAMMCO Annual Meeting 28</a:t>
            </a:r>
          </a:p>
          <a:p>
            <a:r>
              <a:rPr lang="en-GB" dirty="0"/>
              <a:t>22–25 March 2021</a:t>
            </a:r>
          </a:p>
        </p:txBody>
      </p:sp>
      <p:pic>
        <p:nvPicPr>
          <p:cNvPr id="8" name="Picture 7" descr="A picture containing text, clipart&#10;&#10;Description automatically generated">
            <a:extLst>
              <a:ext uri="{FF2B5EF4-FFF2-40B4-BE49-F238E27FC236}">
                <a16:creationId xmlns:a16="http://schemas.microsoft.com/office/drawing/2014/main" id="{BE77709D-EBE1-4DB1-9C4A-0F10C18B3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Tree>
    <p:extLst>
      <p:ext uri="{BB962C8B-B14F-4D97-AF65-F5344CB8AC3E}">
        <p14:creationId xmlns:p14="http://schemas.microsoft.com/office/powerpoint/2010/main" val="258627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2B2-EED5-4518-A043-7B9379FFCA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956F2D-BFBC-4B90-813D-D56DC3B8C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BDA9B51B-485F-4FAB-ADFB-E5172B2F01B3}"/>
              </a:ext>
            </a:extLst>
          </p:cNvPr>
          <p:cNvSpPr/>
          <p:nvPr userDrawn="1"/>
        </p:nvSpPr>
        <p:spPr>
          <a:xfrm>
            <a:off x="11055015" y="6124074"/>
            <a:ext cx="934453" cy="5974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3535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CF8C-1B04-4C5D-A7CB-979A86D59D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6B3C33-0EFE-4C63-8A0C-84D7110F2A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0D7104-C2A9-4F80-A56C-3B905F4FC8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7">
            <a:extLst>
              <a:ext uri="{FF2B5EF4-FFF2-40B4-BE49-F238E27FC236}">
                <a16:creationId xmlns:a16="http://schemas.microsoft.com/office/drawing/2014/main" id="{11D27B7B-8179-4FC4-AD6B-809F82DE3FE4}"/>
              </a:ext>
            </a:extLst>
          </p:cNvPr>
          <p:cNvSpPr/>
          <p:nvPr userDrawn="1"/>
        </p:nvSpPr>
        <p:spPr>
          <a:xfrm>
            <a:off x="11055015" y="6124074"/>
            <a:ext cx="934453" cy="5974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4811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42AA-59C7-480A-A697-550CB96145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B0913D-77F7-4D17-A324-713B3AAA3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B594FC-F375-4DC3-9160-0C06C57519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5D6C2B-61DE-4CEA-A975-1EC02575E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9DFE2-07CF-49E7-848D-1BAB62299F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351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58EC2-B208-4853-A9A7-5C54A01A2CF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009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90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CB2C-E9C9-45E6-9CB3-4097556A6C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42512C-22C0-46B3-93F8-583BA77B4F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E8C2AA-9529-4B63-9F4B-272ED1A87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6185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7DE9-56AB-4158-AD0B-3196A1AD6F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B7179C-0DD5-4F35-8BEB-2C3332D7A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293C818-1A68-42FD-A1DB-4DDC14630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0166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0667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07EF9-9033-4C80-985F-FD872DC735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162F12-3412-47F3-85F8-7868A67E5B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picture containing text, clipart&#10;&#10;Description automatically generated">
            <a:extLst>
              <a:ext uri="{FF2B5EF4-FFF2-40B4-BE49-F238E27FC236}">
                <a16:creationId xmlns:a16="http://schemas.microsoft.com/office/drawing/2014/main" id="{5193A85D-6212-42E5-B7EF-0678C6B06F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00588" y="5976937"/>
            <a:ext cx="1053299" cy="739775"/>
          </a:xfrm>
          <a:prstGeom prst="rect">
            <a:avLst/>
          </a:prstGeom>
        </p:spPr>
      </p:pic>
      <p:sp>
        <p:nvSpPr>
          <p:cNvPr id="8" name="Footer Placeholder 4">
            <a:extLst>
              <a:ext uri="{FF2B5EF4-FFF2-40B4-BE49-F238E27FC236}">
                <a16:creationId xmlns:a16="http://schemas.microsoft.com/office/drawing/2014/main" id="{90115A0F-1DF4-4D3D-BCFF-E0D826F46B5B}"/>
              </a:ext>
            </a:extLst>
          </p:cNvPr>
          <p:cNvSpPr txBox="1">
            <a:spLocks/>
          </p:cNvSpPr>
          <p:nvPr userDrawn="1"/>
        </p:nvSpPr>
        <p:spPr>
          <a:xfrm>
            <a:off x="8899073" y="6164261"/>
            <a:ext cx="210151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1" dirty="0"/>
              <a:t>NAMMCO Annual Meeting 28</a:t>
            </a:r>
          </a:p>
          <a:p>
            <a:r>
              <a:rPr lang="en-GB" i="1" dirty="0"/>
              <a:t>22–25 March 2021</a:t>
            </a:r>
          </a:p>
        </p:txBody>
      </p:sp>
    </p:spTree>
    <p:extLst>
      <p:ext uri="{BB962C8B-B14F-4D97-AF65-F5344CB8AC3E}">
        <p14:creationId xmlns:p14="http://schemas.microsoft.com/office/powerpoint/2010/main" val="18064667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B80FA-D2BB-42C0-B3BB-1CE4FD06F217}"/>
              </a:ext>
            </a:extLst>
          </p:cNvPr>
          <p:cNvSpPr>
            <a:spLocks noGrp="1"/>
          </p:cNvSpPr>
          <p:nvPr>
            <p:ph type="ctrTitle"/>
          </p:nvPr>
        </p:nvSpPr>
        <p:spPr/>
        <p:txBody>
          <a:bodyPr>
            <a:normAutofit/>
          </a:bodyPr>
          <a:lstStyle/>
          <a:p>
            <a:r>
              <a:rPr lang="en-GB" i="1" cap="all" dirty="0"/>
              <a:t>Ad Hoc </a:t>
            </a:r>
            <a:r>
              <a:rPr lang="en-GB" cap="all" dirty="0"/>
              <a:t>Working Group on Performance Review</a:t>
            </a:r>
          </a:p>
        </p:txBody>
      </p:sp>
      <p:sp>
        <p:nvSpPr>
          <p:cNvPr id="3" name="Subtitle 2">
            <a:extLst>
              <a:ext uri="{FF2B5EF4-FFF2-40B4-BE49-F238E27FC236}">
                <a16:creationId xmlns:a16="http://schemas.microsoft.com/office/drawing/2014/main" id="{DC6DAF3F-8EED-4FC9-BED5-257AE79B1544}"/>
              </a:ext>
            </a:extLst>
          </p:cNvPr>
          <p:cNvSpPr>
            <a:spLocks noGrp="1"/>
          </p:cNvSpPr>
          <p:nvPr>
            <p:ph type="subTitle" idx="1"/>
          </p:nvPr>
        </p:nvSpPr>
        <p:spPr/>
        <p:txBody>
          <a:bodyPr/>
          <a:lstStyle/>
          <a:p>
            <a:r>
              <a:rPr lang="en-GB" sz="4200" i="1" dirty="0"/>
              <a:t>Kate Sanderson (FO)</a:t>
            </a:r>
          </a:p>
          <a:p>
            <a:r>
              <a:rPr lang="en-GB" i="1" dirty="0"/>
              <a:t>Chair of the WG</a:t>
            </a:r>
          </a:p>
        </p:txBody>
      </p:sp>
    </p:spTree>
    <p:extLst>
      <p:ext uri="{BB962C8B-B14F-4D97-AF65-F5344CB8AC3E}">
        <p14:creationId xmlns:p14="http://schemas.microsoft.com/office/powerpoint/2010/main" val="52493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Transparency in Work Processes</a:t>
            </a:r>
          </a:p>
        </p:txBody>
      </p:sp>
      <p:graphicFrame>
        <p:nvGraphicFramePr>
          <p:cNvPr id="4" name="Table 4">
            <a:extLst>
              <a:ext uri="{FF2B5EF4-FFF2-40B4-BE49-F238E27FC236}">
                <a16:creationId xmlns:a16="http://schemas.microsoft.com/office/drawing/2014/main" id="{8EB42DB0-45FC-4672-A554-AB5807E345EB}"/>
              </a:ext>
            </a:extLst>
          </p:cNvPr>
          <p:cNvGraphicFramePr>
            <a:graphicFrameLocks noGrp="1"/>
          </p:cNvGraphicFramePr>
          <p:nvPr>
            <p:ph idx="1"/>
            <p:extLst>
              <p:ext uri="{D42A27DB-BD31-4B8C-83A1-F6EECF244321}">
                <p14:modId xmlns:p14="http://schemas.microsoft.com/office/powerpoint/2010/main" val="2408040291"/>
              </p:ext>
            </p:extLst>
          </p:nvPr>
        </p:nvGraphicFramePr>
        <p:xfrm>
          <a:off x="802640" y="1825625"/>
          <a:ext cx="10551157" cy="3906520"/>
        </p:xfrm>
        <a:graphic>
          <a:graphicData uri="http://schemas.openxmlformats.org/drawingml/2006/table">
            <a:tbl>
              <a:tblPr firstRow="1" bandRow="1">
                <a:tableStyleId>{5C22544A-7EE6-4342-B048-85BDC9FD1C3A}</a:tableStyleId>
              </a:tblPr>
              <a:tblGrid>
                <a:gridCol w="3540759">
                  <a:extLst>
                    <a:ext uri="{9D8B030D-6E8A-4147-A177-3AD203B41FA5}">
                      <a16:colId xmlns:a16="http://schemas.microsoft.com/office/drawing/2014/main" val="2985127626"/>
                    </a:ext>
                  </a:extLst>
                </a:gridCol>
                <a:gridCol w="3505199">
                  <a:extLst>
                    <a:ext uri="{9D8B030D-6E8A-4147-A177-3AD203B41FA5}">
                      <a16:colId xmlns:a16="http://schemas.microsoft.com/office/drawing/2014/main" val="3166948372"/>
                    </a:ext>
                  </a:extLst>
                </a:gridCol>
                <a:gridCol w="3505199">
                  <a:extLst>
                    <a:ext uri="{9D8B030D-6E8A-4147-A177-3AD203B41FA5}">
                      <a16:colId xmlns:a16="http://schemas.microsoft.com/office/drawing/2014/main" val="6076122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lt1"/>
                          </a:solidFill>
                          <a:latin typeface="+mn-lt"/>
                          <a:ea typeface="+mn-ea"/>
                          <a:cs typeface="+mn-cs"/>
                        </a:rPr>
                        <a:t>Recommended actions proposed by the PRWG </a:t>
                      </a:r>
                      <a:r>
                        <a:rPr lang="en-GB" sz="1600" b="0" i="0" u="none" strike="noStrike" kern="1200" baseline="0" dirty="0">
                          <a:solidFill>
                            <a:schemeClr val="lt1"/>
                          </a:solidFill>
                          <a:latin typeface="+mn-lt"/>
                          <a:ea typeface="+mn-ea"/>
                          <a:cs typeface="+mn-cs"/>
                        </a:rPr>
                        <a:t>	</a:t>
                      </a:r>
                    </a:p>
                  </a:txBody>
                  <a:tcPr/>
                </a:tc>
                <a:tc>
                  <a:txBody>
                    <a:bodyPr/>
                    <a:lstStyle/>
                    <a:p>
                      <a:r>
                        <a:rPr lang="en-GB" sz="1600" dirty="0"/>
                        <a:t>Responsible</a:t>
                      </a:r>
                    </a:p>
                  </a:txBody>
                  <a:tcPr/>
                </a:tc>
                <a:tc>
                  <a:txBody>
                    <a:bodyPr/>
                    <a:lstStyle/>
                    <a:p>
                      <a:r>
                        <a:rPr lang="en-GB" sz="1600" dirty="0"/>
                        <a:t>Supporting ongoing activities</a:t>
                      </a:r>
                    </a:p>
                  </a:txBody>
                  <a:tcPr/>
                </a:tc>
                <a:extLst>
                  <a:ext uri="{0D108BD9-81ED-4DB2-BD59-A6C34878D82A}">
                    <a16:rowId xmlns:a16="http://schemas.microsoft.com/office/drawing/2014/main" val="3529675501"/>
                  </a:ext>
                </a:extLst>
              </a:tr>
              <a:tr h="370840">
                <a:tc>
                  <a:txBody>
                    <a:bodyPr/>
                    <a:lstStyle/>
                    <a:p>
                      <a:r>
                        <a:rPr lang="en-GB" sz="1600" b="0" i="0" u="none" strike="noStrike" kern="1200" baseline="0" dirty="0">
                          <a:solidFill>
                            <a:schemeClr val="dk1"/>
                          </a:solidFill>
                          <a:latin typeface="+mn-lt"/>
                          <a:ea typeface="+mn-ea"/>
                          <a:cs typeface="+mn-cs"/>
                        </a:rPr>
                        <a:t>Basis for specific advice better articulated by the SC and the MCs, in particular where MCs decisions differ from the advice provided by the SC. 	</a:t>
                      </a:r>
                    </a:p>
                  </a:txBody>
                  <a:tcPr anchor="ctr"/>
                </a:tc>
                <a:tc rowSpan="2">
                  <a:txBody>
                    <a:bodyPr/>
                    <a:lstStyle/>
                    <a:p>
                      <a:r>
                        <a:rPr lang="en-GB" sz="1600" dirty="0"/>
                        <a:t>MC &amp; SC</a:t>
                      </a:r>
                    </a:p>
                  </a:txBody>
                  <a:tcPr anchor="ctr"/>
                </a:tc>
                <a:tc rowSpan="2">
                  <a:txBody>
                    <a:bodyPr/>
                    <a:lstStyle/>
                    <a:p>
                      <a:r>
                        <a:rPr lang="en-GB" sz="1600" dirty="0"/>
                        <a:t>Review of assessment procedures by the SC in progress</a:t>
                      </a:r>
                    </a:p>
                  </a:txBody>
                  <a:tcPr anchor="ctr"/>
                </a:tc>
                <a:extLst>
                  <a:ext uri="{0D108BD9-81ED-4DB2-BD59-A6C34878D82A}">
                    <a16:rowId xmlns:a16="http://schemas.microsoft.com/office/drawing/2014/main" val="1038085553"/>
                  </a:ext>
                </a:extLst>
              </a:tr>
              <a:tr h="370840">
                <a:tc>
                  <a:txBody>
                    <a:bodyPr/>
                    <a:lstStyle/>
                    <a:p>
                      <a:r>
                        <a:rPr lang="en-GB" sz="1600" dirty="0"/>
                        <a:t>Revisions of MCs and SC </a:t>
                      </a:r>
                      <a:r>
                        <a:rPr lang="en-GB" sz="1600" dirty="0" err="1"/>
                        <a:t>RoPs</a:t>
                      </a:r>
                      <a:r>
                        <a:rPr lang="en-GB" sz="1600" dirty="0"/>
                        <a:t> to clarify</a:t>
                      </a:r>
                    </a:p>
                  </a:txBody>
                  <a:tcPr anchor="ctr"/>
                </a:tc>
                <a:tc vMerge="1">
                  <a:txBody>
                    <a:bodyPr/>
                    <a:lstStyle/>
                    <a:p>
                      <a:endParaRPr lang="en-GB" dirty="0"/>
                    </a:p>
                  </a:txBody>
                  <a:tcPr/>
                </a:tc>
                <a:tc vMerge="1">
                  <a:txBody>
                    <a:bodyPr/>
                    <a:lstStyle/>
                    <a:p>
                      <a:endParaRPr lang="en-GB" dirty="0"/>
                    </a:p>
                  </a:txBody>
                  <a:tcPr/>
                </a:tc>
                <a:extLst>
                  <a:ext uri="{0D108BD9-81ED-4DB2-BD59-A6C34878D82A}">
                    <a16:rowId xmlns:a16="http://schemas.microsoft.com/office/drawing/2014/main" val="3140193858"/>
                  </a:ext>
                </a:extLst>
              </a:tr>
              <a:tr h="370840">
                <a:tc>
                  <a:txBody>
                    <a:bodyPr/>
                    <a:lstStyle/>
                    <a:p>
                      <a:r>
                        <a:rPr lang="en-GB" sz="1600" dirty="0"/>
                        <a:t>Better define the workflow of NAMMCO advisory process</a:t>
                      </a:r>
                    </a:p>
                  </a:txBody>
                  <a:tcPr anchor="ctr"/>
                </a:tc>
                <a:tc>
                  <a:txBody>
                    <a:bodyPr/>
                    <a:lstStyle/>
                    <a:p>
                      <a:r>
                        <a:rPr lang="en-GB" sz="1600" dirty="0"/>
                        <a:t>MCs &amp; Secretariat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dk1"/>
                          </a:solidFill>
                          <a:latin typeface="+mn-lt"/>
                          <a:ea typeface="+mn-ea"/>
                          <a:cs typeface="+mn-cs"/>
                        </a:rPr>
                        <a:t>Graphic visualisations being prepared by the Secretariat 	</a:t>
                      </a:r>
                    </a:p>
                  </a:txBody>
                  <a:tcPr anchor="ctr"/>
                </a:tc>
                <a:extLst>
                  <a:ext uri="{0D108BD9-81ED-4DB2-BD59-A6C34878D82A}">
                    <a16:rowId xmlns:a16="http://schemas.microsoft.com/office/drawing/2014/main" val="288003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dk1"/>
                          </a:solidFill>
                          <a:latin typeface="+mn-lt"/>
                          <a:ea typeface="+mn-ea"/>
                          <a:cs typeface="+mn-cs"/>
                        </a:rPr>
                        <a:t>Members to provide information to the relevant MCs on their management objectives, framework and plans, so the SC has a clear overview </a:t>
                      </a:r>
                    </a:p>
                  </a:txBody>
                  <a:tcPr anchor="ctr"/>
                </a:tc>
                <a:tc>
                  <a:txBody>
                    <a:bodyPr/>
                    <a:lstStyle/>
                    <a:p>
                      <a:r>
                        <a:rPr lang="en-GB" sz="1600" dirty="0"/>
                        <a:t>Members &amp; Secretariat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dk1"/>
                          </a:solidFill>
                          <a:latin typeface="+mn-lt"/>
                          <a:ea typeface="+mn-ea"/>
                          <a:cs typeface="+mn-cs"/>
                        </a:rPr>
                        <a:t>Overview conservation status and management framework being prepared by the Secretariat in cooperation with Members </a:t>
                      </a:r>
                    </a:p>
                  </a:txBody>
                  <a:tcPr anchor="ctr"/>
                </a:tc>
                <a:extLst>
                  <a:ext uri="{0D108BD9-81ED-4DB2-BD59-A6C34878D82A}">
                    <a16:rowId xmlns:a16="http://schemas.microsoft.com/office/drawing/2014/main" val="1631833468"/>
                  </a:ext>
                </a:extLst>
              </a:tr>
            </a:tbl>
          </a:graphicData>
        </a:graphic>
      </p:graphicFrame>
    </p:spTree>
    <p:extLst>
      <p:ext uri="{BB962C8B-B14F-4D97-AF65-F5344CB8AC3E}">
        <p14:creationId xmlns:p14="http://schemas.microsoft.com/office/powerpoint/2010/main" val="83583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Transparency in Work Processes</a:t>
            </a:r>
          </a:p>
        </p:txBody>
      </p:sp>
      <p:graphicFrame>
        <p:nvGraphicFramePr>
          <p:cNvPr id="4" name="Table 4">
            <a:extLst>
              <a:ext uri="{FF2B5EF4-FFF2-40B4-BE49-F238E27FC236}">
                <a16:creationId xmlns:a16="http://schemas.microsoft.com/office/drawing/2014/main" id="{8EB42DB0-45FC-4672-A554-AB5807E345EB}"/>
              </a:ext>
            </a:extLst>
          </p:cNvPr>
          <p:cNvGraphicFramePr>
            <a:graphicFrameLocks noGrp="1"/>
          </p:cNvGraphicFramePr>
          <p:nvPr>
            <p:ph idx="1"/>
            <p:extLst>
              <p:ext uri="{D42A27DB-BD31-4B8C-83A1-F6EECF244321}">
                <p14:modId xmlns:p14="http://schemas.microsoft.com/office/powerpoint/2010/main" val="1462670285"/>
              </p:ext>
            </p:extLst>
          </p:nvPr>
        </p:nvGraphicFramePr>
        <p:xfrm>
          <a:off x="838200" y="1825625"/>
          <a:ext cx="10515597" cy="24079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985127626"/>
                    </a:ext>
                  </a:extLst>
                </a:gridCol>
                <a:gridCol w="3505199">
                  <a:extLst>
                    <a:ext uri="{9D8B030D-6E8A-4147-A177-3AD203B41FA5}">
                      <a16:colId xmlns:a16="http://schemas.microsoft.com/office/drawing/2014/main" val="3166948372"/>
                    </a:ext>
                  </a:extLst>
                </a:gridCol>
                <a:gridCol w="3505199">
                  <a:extLst>
                    <a:ext uri="{9D8B030D-6E8A-4147-A177-3AD203B41FA5}">
                      <a16:colId xmlns:a16="http://schemas.microsoft.com/office/drawing/2014/main" val="6076122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lt1"/>
                          </a:solidFill>
                          <a:latin typeface="+mn-lt"/>
                          <a:ea typeface="+mn-ea"/>
                          <a:cs typeface="+mn-cs"/>
                        </a:rPr>
                        <a:t>Recommended actions proposed by the PRWG </a:t>
                      </a:r>
                      <a:r>
                        <a:rPr lang="en-GB" sz="1600" b="0" i="0" u="none" strike="noStrike" kern="1200" baseline="0" dirty="0">
                          <a:solidFill>
                            <a:schemeClr val="lt1"/>
                          </a:solidFill>
                          <a:latin typeface="+mn-lt"/>
                          <a:ea typeface="+mn-ea"/>
                          <a:cs typeface="+mn-cs"/>
                        </a:rPr>
                        <a:t>	</a:t>
                      </a:r>
                    </a:p>
                  </a:txBody>
                  <a:tcPr/>
                </a:tc>
                <a:tc>
                  <a:txBody>
                    <a:bodyPr/>
                    <a:lstStyle/>
                    <a:p>
                      <a:r>
                        <a:rPr lang="en-GB" sz="1600" dirty="0"/>
                        <a:t>Responsible</a:t>
                      </a:r>
                    </a:p>
                  </a:txBody>
                  <a:tcPr/>
                </a:tc>
                <a:tc>
                  <a:txBody>
                    <a:bodyPr/>
                    <a:lstStyle/>
                    <a:p>
                      <a:r>
                        <a:rPr lang="en-GB" sz="1600" dirty="0"/>
                        <a:t>Supporting ongoing activities</a:t>
                      </a:r>
                    </a:p>
                  </a:txBody>
                  <a:tcPr/>
                </a:tc>
                <a:extLst>
                  <a:ext uri="{0D108BD9-81ED-4DB2-BD59-A6C34878D82A}">
                    <a16:rowId xmlns:a16="http://schemas.microsoft.com/office/drawing/2014/main" val="3529675501"/>
                  </a:ext>
                </a:extLst>
              </a:tr>
              <a:tr h="370840">
                <a:tc>
                  <a:txBody>
                    <a:bodyPr/>
                    <a:lstStyle/>
                    <a:p>
                      <a:r>
                        <a:rPr lang="en-GB" sz="1800" b="0" i="0" u="none" strike="noStrike" kern="1200" baseline="0" dirty="0">
                          <a:solidFill>
                            <a:schemeClr val="dk1"/>
                          </a:solidFill>
                          <a:latin typeface="+mn-lt"/>
                          <a:ea typeface="+mn-ea"/>
                          <a:cs typeface="+mn-cs"/>
                        </a:rPr>
                        <a:t>Continue and increase the use of the website as public information portal </a:t>
                      </a:r>
                    </a:p>
                  </a:txBody>
                  <a:tcPr anchor="ctr"/>
                </a:tc>
                <a:tc>
                  <a:txBody>
                    <a:bodyPr/>
                    <a:lstStyle/>
                    <a:p>
                      <a:r>
                        <a:rPr lang="en-GB" sz="1800" dirty="0"/>
                        <a:t>Secretariat / Organisation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Uploading of NAMMCO documents online for open access</a:t>
                      </a:r>
                    </a:p>
                  </a:txBody>
                  <a:tcPr anchor="ctr"/>
                </a:tc>
                <a:extLst>
                  <a:ext uri="{0D108BD9-81ED-4DB2-BD59-A6C34878D82A}">
                    <a16:rowId xmlns:a16="http://schemas.microsoft.com/office/drawing/2014/main" val="288003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Develop a document consolidating NAMMCO financial rules and practices 	</a:t>
                      </a:r>
                    </a:p>
                  </a:txBody>
                  <a:tcPr anchor="ctr"/>
                </a:tc>
                <a:tc>
                  <a:txBody>
                    <a:bodyPr/>
                    <a:lstStyle/>
                    <a:p>
                      <a:r>
                        <a:rPr lang="en-GB" sz="1800" dirty="0"/>
                        <a:t>Secretariat / FAC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Document being prepared by Secretariat</a:t>
                      </a:r>
                    </a:p>
                  </a:txBody>
                  <a:tcPr anchor="ctr"/>
                </a:tc>
                <a:extLst>
                  <a:ext uri="{0D108BD9-81ED-4DB2-BD59-A6C34878D82A}">
                    <a16:rowId xmlns:a16="http://schemas.microsoft.com/office/drawing/2014/main" val="1631833468"/>
                  </a:ext>
                </a:extLst>
              </a:tr>
            </a:tbl>
          </a:graphicData>
        </a:graphic>
      </p:graphicFrame>
    </p:spTree>
    <p:extLst>
      <p:ext uri="{BB962C8B-B14F-4D97-AF65-F5344CB8AC3E}">
        <p14:creationId xmlns:p14="http://schemas.microsoft.com/office/powerpoint/2010/main" val="119758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Precautionary Approach in Management</a:t>
            </a:r>
          </a:p>
        </p:txBody>
      </p:sp>
      <p:graphicFrame>
        <p:nvGraphicFramePr>
          <p:cNvPr id="4" name="Table 4">
            <a:extLst>
              <a:ext uri="{FF2B5EF4-FFF2-40B4-BE49-F238E27FC236}">
                <a16:creationId xmlns:a16="http://schemas.microsoft.com/office/drawing/2014/main" id="{8EB42DB0-45FC-4672-A554-AB5807E345EB}"/>
              </a:ext>
            </a:extLst>
          </p:cNvPr>
          <p:cNvGraphicFramePr>
            <a:graphicFrameLocks noGrp="1"/>
          </p:cNvGraphicFramePr>
          <p:nvPr>
            <p:ph idx="1"/>
            <p:extLst>
              <p:ext uri="{D42A27DB-BD31-4B8C-83A1-F6EECF244321}">
                <p14:modId xmlns:p14="http://schemas.microsoft.com/office/powerpoint/2010/main" val="3500731663"/>
              </p:ext>
            </p:extLst>
          </p:nvPr>
        </p:nvGraphicFramePr>
        <p:xfrm>
          <a:off x="838200" y="1825625"/>
          <a:ext cx="10515597" cy="35966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985127626"/>
                    </a:ext>
                  </a:extLst>
                </a:gridCol>
                <a:gridCol w="3505199">
                  <a:extLst>
                    <a:ext uri="{9D8B030D-6E8A-4147-A177-3AD203B41FA5}">
                      <a16:colId xmlns:a16="http://schemas.microsoft.com/office/drawing/2014/main" val="3166948372"/>
                    </a:ext>
                  </a:extLst>
                </a:gridCol>
                <a:gridCol w="3505199">
                  <a:extLst>
                    <a:ext uri="{9D8B030D-6E8A-4147-A177-3AD203B41FA5}">
                      <a16:colId xmlns:a16="http://schemas.microsoft.com/office/drawing/2014/main" val="6076122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lt1"/>
                          </a:solidFill>
                          <a:latin typeface="+mn-lt"/>
                          <a:ea typeface="+mn-ea"/>
                          <a:cs typeface="+mn-cs"/>
                        </a:rPr>
                        <a:t>Recommended actions proposed by the PRWG </a:t>
                      </a:r>
                      <a:r>
                        <a:rPr lang="en-GB" sz="1600" b="0" i="0" u="none" strike="noStrike" kern="1200" baseline="0" dirty="0">
                          <a:solidFill>
                            <a:schemeClr val="lt1"/>
                          </a:solidFill>
                          <a:latin typeface="+mn-lt"/>
                          <a:ea typeface="+mn-ea"/>
                          <a:cs typeface="+mn-cs"/>
                        </a:rPr>
                        <a:t>	</a:t>
                      </a:r>
                    </a:p>
                  </a:txBody>
                  <a:tcPr/>
                </a:tc>
                <a:tc>
                  <a:txBody>
                    <a:bodyPr/>
                    <a:lstStyle/>
                    <a:p>
                      <a:r>
                        <a:rPr lang="en-GB" sz="1600" dirty="0"/>
                        <a:t>Responsible</a:t>
                      </a:r>
                    </a:p>
                  </a:txBody>
                  <a:tcPr/>
                </a:tc>
                <a:tc>
                  <a:txBody>
                    <a:bodyPr/>
                    <a:lstStyle/>
                    <a:p>
                      <a:r>
                        <a:rPr lang="en-GB" sz="1600" dirty="0"/>
                        <a:t>Supporting ongoing activities</a:t>
                      </a:r>
                    </a:p>
                  </a:txBody>
                  <a:tcPr/>
                </a:tc>
                <a:extLst>
                  <a:ext uri="{0D108BD9-81ED-4DB2-BD59-A6C34878D82A}">
                    <a16:rowId xmlns:a16="http://schemas.microsoft.com/office/drawing/2014/main" val="3529675501"/>
                  </a:ext>
                </a:extLst>
              </a:tr>
              <a:tr h="370840">
                <a:tc>
                  <a:txBody>
                    <a:bodyPr/>
                    <a:lstStyle/>
                    <a:p>
                      <a:r>
                        <a:rPr lang="en-GB" sz="1800" b="0" i="0" u="none" strike="noStrike" kern="1200" baseline="0" dirty="0">
                          <a:solidFill>
                            <a:schemeClr val="dk1"/>
                          </a:solidFill>
                          <a:latin typeface="+mn-lt"/>
                          <a:ea typeface="+mn-ea"/>
                          <a:cs typeface="+mn-cs"/>
                        </a:rPr>
                        <a:t>MCs to more clearly define how the precautionary approach is applied in NAMMCO conservation and management, with focus on rebuilding depleted stocks 	</a:t>
                      </a:r>
                    </a:p>
                  </a:txBody>
                  <a:tcPr anchor="ctr"/>
                </a:tc>
                <a:tc>
                  <a:txBody>
                    <a:bodyPr/>
                    <a:lstStyle/>
                    <a:p>
                      <a:r>
                        <a:rPr lang="en-GB" sz="1800" dirty="0"/>
                        <a:t>MCs &amp; SC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baseline="0" dirty="0">
                        <a:solidFill>
                          <a:schemeClr val="dk1"/>
                        </a:solidFill>
                        <a:latin typeface="+mn-lt"/>
                        <a:ea typeface="+mn-ea"/>
                        <a:cs typeface="+mn-cs"/>
                      </a:endParaRPr>
                    </a:p>
                  </a:txBody>
                  <a:tcPr anchor="ctr"/>
                </a:tc>
                <a:extLst>
                  <a:ext uri="{0D108BD9-81ED-4DB2-BD59-A6C34878D82A}">
                    <a16:rowId xmlns:a16="http://schemas.microsoft.com/office/drawing/2014/main" val="288003790"/>
                  </a:ext>
                </a:extLst>
              </a:tr>
              <a:tr h="370840">
                <a:tc>
                  <a:txBody>
                    <a:bodyPr/>
                    <a:lstStyle/>
                    <a:p>
                      <a:r>
                        <a:rPr lang="en-GB" sz="1800" b="0" i="0" u="none" strike="noStrike" kern="1200" baseline="0" dirty="0">
                          <a:solidFill>
                            <a:schemeClr val="dk1"/>
                          </a:solidFill>
                          <a:latin typeface="+mn-lt"/>
                          <a:ea typeface="+mn-ea"/>
                          <a:cs typeface="+mn-cs"/>
                        </a:rPr>
                        <a:t>To not postpone the 2021 ringed seal WG 	</a:t>
                      </a:r>
                    </a:p>
                  </a:txBody>
                  <a:tcPr anchor="ctr"/>
                </a:tc>
                <a:tc>
                  <a:txBody>
                    <a:bodyPr/>
                    <a:lstStyle/>
                    <a:p>
                      <a:r>
                        <a:rPr lang="en-GB" sz="1800" dirty="0"/>
                        <a:t>SC</a:t>
                      </a:r>
                    </a:p>
                  </a:txBody>
                  <a:tcPr anchor="ctr"/>
                </a:tc>
                <a:tc>
                  <a:txBody>
                    <a:bodyPr/>
                    <a:lstStyle/>
                    <a:p>
                      <a:r>
                        <a:rPr lang="en-GB" sz="1800" b="0" i="0" u="none" strike="noStrike" kern="1200" baseline="0" dirty="0">
                          <a:solidFill>
                            <a:schemeClr val="dk1"/>
                          </a:solidFill>
                          <a:latin typeface="+mn-lt"/>
                          <a:ea typeface="+mn-ea"/>
                          <a:cs typeface="+mn-cs"/>
                        </a:rPr>
                        <a:t>Ongoing studies in Greenland and Norway 	</a:t>
                      </a:r>
                    </a:p>
                  </a:txBody>
                  <a:tcPr anchor="ctr"/>
                </a:tc>
                <a:extLst>
                  <a:ext uri="{0D108BD9-81ED-4DB2-BD59-A6C34878D82A}">
                    <a16:rowId xmlns:a16="http://schemas.microsoft.com/office/drawing/2014/main" val="16318334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MCs to consider prioritising assessment effort, based on the SC overview of stock status 	</a:t>
                      </a:r>
                    </a:p>
                  </a:txBody>
                  <a:tcPr anchor="ctr"/>
                </a:tc>
                <a:tc>
                  <a:txBody>
                    <a:bodyPr/>
                    <a:lstStyle/>
                    <a:p>
                      <a:r>
                        <a:rPr lang="en-GB" sz="1800" dirty="0"/>
                        <a:t>MCs &amp; SC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SC developing list of NAMMCO Management Areas with assessment status 	</a:t>
                      </a:r>
                    </a:p>
                  </a:txBody>
                  <a:tcPr anchor="ctr"/>
                </a:tc>
                <a:extLst>
                  <a:ext uri="{0D108BD9-81ED-4DB2-BD59-A6C34878D82A}">
                    <a16:rowId xmlns:a16="http://schemas.microsoft.com/office/drawing/2014/main" val="1387253189"/>
                  </a:ext>
                </a:extLst>
              </a:tr>
            </a:tbl>
          </a:graphicData>
        </a:graphic>
      </p:graphicFrame>
    </p:spTree>
    <p:extLst>
      <p:ext uri="{BB962C8B-B14F-4D97-AF65-F5344CB8AC3E}">
        <p14:creationId xmlns:p14="http://schemas.microsoft.com/office/powerpoint/2010/main" val="256353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Communication Efforts</a:t>
            </a:r>
          </a:p>
        </p:txBody>
      </p:sp>
      <p:graphicFrame>
        <p:nvGraphicFramePr>
          <p:cNvPr id="4" name="Table 4">
            <a:extLst>
              <a:ext uri="{FF2B5EF4-FFF2-40B4-BE49-F238E27FC236}">
                <a16:creationId xmlns:a16="http://schemas.microsoft.com/office/drawing/2014/main" id="{8EB42DB0-45FC-4672-A554-AB5807E345EB}"/>
              </a:ext>
            </a:extLst>
          </p:cNvPr>
          <p:cNvGraphicFramePr>
            <a:graphicFrameLocks noGrp="1"/>
          </p:cNvGraphicFramePr>
          <p:nvPr>
            <p:ph idx="1"/>
            <p:extLst>
              <p:ext uri="{D42A27DB-BD31-4B8C-83A1-F6EECF244321}">
                <p14:modId xmlns:p14="http://schemas.microsoft.com/office/powerpoint/2010/main" val="1074666616"/>
              </p:ext>
            </p:extLst>
          </p:nvPr>
        </p:nvGraphicFramePr>
        <p:xfrm>
          <a:off x="838200" y="1825625"/>
          <a:ext cx="10515597" cy="31394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985127626"/>
                    </a:ext>
                  </a:extLst>
                </a:gridCol>
                <a:gridCol w="3505199">
                  <a:extLst>
                    <a:ext uri="{9D8B030D-6E8A-4147-A177-3AD203B41FA5}">
                      <a16:colId xmlns:a16="http://schemas.microsoft.com/office/drawing/2014/main" val="3166948372"/>
                    </a:ext>
                  </a:extLst>
                </a:gridCol>
                <a:gridCol w="3505199">
                  <a:extLst>
                    <a:ext uri="{9D8B030D-6E8A-4147-A177-3AD203B41FA5}">
                      <a16:colId xmlns:a16="http://schemas.microsoft.com/office/drawing/2014/main" val="6076122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lt1"/>
                          </a:solidFill>
                          <a:latin typeface="+mn-lt"/>
                          <a:ea typeface="+mn-ea"/>
                          <a:cs typeface="+mn-cs"/>
                        </a:rPr>
                        <a:t>Recommended actions proposed by the PRWG </a:t>
                      </a:r>
                      <a:r>
                        <a:rPr lang="en-GB" sz="1600" b="0" i="0" u="none" strike="noStrike" kern="1200" baseline="0" dirty="0">
                          <a:solidFill>
                            <a:schemeClr val="lt1"/>
                          </a:solidFill>
                          <a:latin typeface="+mn-lt"/>
                          <a:ea typeface="+mn-ea"/>
                          <a:cs typeface="+mn-cs"/>
                        </a:rPr>
                        <a:t>	</a:t>
                      </a:r>
                    </a:p>
                  </a:txBody>
                  <a:tcPr/>
                </a:tc>
                <a:tc>
                  <a:txBody>
                    <a:bodyPr/>
                    <a:lstStyle/>
                    <a:p>
                      <a:r>
                        <a:rPr lang="en-GB" sz="1600" dirty="0"/>
                        <a:t>Responsible</a:t>
                      </a:r>
                    </a:p>
                  </a:txBody>
                  <a:tcPr/>
                </a:tc>
                <a:tc>
                  <a:txBody>
                    <a:bodyPr/>
                    <a:lstStyle/>
                    <a:p>
                      <a:r>
                        <a:rPr lang="en-GB" sz="1600" dirty="0"/>
                        <a:t>Supporting ongoing activities</a:t>
                      </a:r>
                    </a:p>
                  </a:txBody>
                  <a:tcPr/>
                </a:tc>
                <a:extLst>
                  <a:ext uri="{0D108BD9-81ED-4DB2-BD59-A6C34878D82A}">
                    <a16:rowId xmlns:a16="http://schemas.microsoft.com/office/drawing/2014/main" val="3529675501"/>
                  </a:ext>
                </a:extLst>
              </a:tr>
              <a:tr h="370840">
                <a:tc>
                  <a:txBody>
                    <a:bodyPr/>
                    <a:lstStyle/>
                    <a:p>
                      <a:r>
                        <a:rPr lang="en-GB" sz="1800" b="0" i="0" u="none" strike="noStrike" kern="1200" baseline="0" dirty="0">
                          <a:solidFill>
                            <a:schemeClr val="dk1"/>
                          </a:solidFill>
                          <a:latin typeface="+mn-lt"/>
                          <a:ea typeface="+mn-ea"/>
                          <a:cs typeface="+mn-cs"/>
                        </a:rPr>
                        <a:t>Website to be the focus of communication and outreach efforts; completion and update priority for Secretariat </a:t>
                      </a:r>
                    </a:p>
                    <a:p>
                      <a:r>
                        <a:rPr lang="en-GB" sz="1800" b="0" i="0" u="none" strike="noStrike" kern="1200" baseline="0" dirty="0">
                          <a:solidFill>
                            <a:schemeClr val="dk1"/>
                          </a:solidFill>
                          <a:latin typeface="+mn-lt"/>
                          <a:ea typeface="+mn-ea"/>
                          <a:cs typeface="+mn-cs"/>
                        </a:rPr>
                        <a:t>Regular review of content by Committees following the process recommended by the FAC. 	</a:t>
                      </a:r>
                    </a:p>
                  </a:txBody>
                  <a:tcPr anchor="ctr"/>
                </a:tc>
                <a:tc>
                  <a:txBody>
                    <a:bodyPr/>
                    <a:lstStyle/>
                    <a:p>
                      <a:r>
                        <a:rPr lang="en-GB" sz="1800" b="0" i="0" u="none" strike="noStrike" kern="1200" baseline="0" dirty="0">
                          <a:solidFill>
                            <a:schemeClr val="dk1"/>
                          </a:solidFill>
                          <a:latin typeface="+mn-lt"/>
                          <a:ea typeface="+mn-ea"/>
                          <a:cs typeface="+mn-cs"/>
                        </a:rPr>
                        <a:t>Secretariat, Committees 	</a:t>
                      </a:r>
                    </a:p>
                  </a:txBody>
                  <a:tcPr anchor="ctr"/>
                </a:tc>
                <a:tc>
                  <a:txBody>
                    <a:bodyPr/>
                    <a:lstStyle/>
                    <a:p>
                      <a:r>
                        <a:rPr lang="en-GB" sz="1800" b="0" i="0" u="none" strike="noStrike" kern="1200" baseline="0" dirty="0">
                          <a:solidFill>
                            <a:schemeClr val="dk1"/>
                          </a:solidFill>
                          <a:latin typeface="+mn-lt"/>
                          <a:ea typeface="+mn-ea"/>
                          <a:cs typeface="+mn-cs"/>
                        </a:rPr>
                        <a:t>Secretariat update of population abundance and assessments on species page and last species prepared and uploaded.</a:t>
                      </a:r>
                    </a:p>
                    <a:p>
                      <a:r>
                        <a:rPr lang="en-GB" sz="1800" b="0" i="0" u="none" strike="noStrike" kern="1200" baseline="0" dirty="0">
                          <a:solidFill>
                            <a:schemeClr val="dk1"/>
                          </a:solidFill>
                          <a:latin typeface="+mn-lt"/>
                          <a:ea typeface="+mn-ea"/>
                          <a:cs typeface="+mn-cs"/>
                        </a:rPr>
                        <a:t>The review of the website content by the Cs was implemented in 2020 and all the Cs are progressing with the quality check of the website content.</a:t>
                      </a:r>
                    </a:p>
                  </a:txBody>
                  <a:tcPr anchor="ctr"/>
                </a:tc>
                <a:extLst>
                  <a:ext uri="{0D108BD9-81ED-4DB2-BD59-A6C34878D82A}">
                    <a16:rowId xmlns:a16="http://schemas.microsoft.com/office/drawing/2014/main" val="288003790"/>
                  </a:ext>
                </a:extLst>
              </a:tr>
            </a:tbl>
          </a:graphicData>
        </a:graphic>
      </p:graphicFrame>
    </p:spTree>
    <p:extLst>
      <p:ext uri="{BB962C8B-B14F-4D97-AF65-F5344CB8AC3E}">
        <p14:creationId xmlns:p14="http://schemas.microsoft.com/office/powerpoint/2010/main" val="612992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PRWG Conclusions &amp; Recommendations</a:t>
            </a:r>
          </a:p>
        </p:txBody>
      </p:sp>
      <p:sp>
        <p:nvSpPr>
          <p:cNvPr id="5" name="Content Placeholder 4">
            <a:extLst>
              <a:ext uri="{FF2B5EF4-FFF2-40B4-BE49-F238E27FC236}">
                <a16:creationId xmlns:a16="http://schemas.microsoft.com/office/drawing/2014/main" id="{31121E75-2ACB-4CAC-907F-E97D78416EBE}"/>
              </a:ext>
            </a:extLst>
          </p:cNvPr>
          <p:cNvSpPr>
            <a:spLocks noGrp="1"/>
          </p:cNvSpPr>
          <p:nvPr>
            <p:ph idx="1"/>
          </p:nvPr>
        </p:nvSpPr>
        <p:spPr/>
        <p:txBody>
          <a:bodyPr>
            <a:normAutofit/>
          </a:bodyPr>
          <a:lstStyle/>
          <a:p>
            <a:r>
              <a:rPr lang="en-GB" dirty="0"/>
              <a:t>PR was a positive process for assessing the progress and priorities of the organisation</a:t>
            </a:r>
          </a:p>
          <a:p>
            <a:r>
              <a:rPr lang="en-US" dirty="0"/>
              <a:t>NAMMCO’s founding principles and objectives as a regional resource conservation and management </a:t>
            </a:r>
            <a:r>
              <a:rPr lang="en-US" dirty="0" err="1"/>
              <a:t>organisation</a:t>
            </a:r>
            <a:r>
              <a:rPr lang="en-US" dirty="0"/>
              <a:t> were not in question</a:t>
            </a:r>
          </a:p>
          <a:p>
            <a:r>
              <a:rPr lang="en-US" dirty="0"/>
              <a:t>NAMMCO outputs were substantial and substantive and made it a credible forum </a:t>
            </a:r>
            <a:r>
              <a:rPr lang="en-GB" dirty="0">
                <a:effectLst/>
                <a:latin typeface="Calibri" panose="020F0502020204030204" pitchFamily="34" charset="0"/>
                <a:ea typeface="Times New Roman" panose="02020603050405020304" pitchFamily="18" charset="0"/>
                <a:cs typeface="Times New Roman" panose="02020603050405020304" pitchFamily="18" charset="0"/>
              </a:rPr>
              <a:t>for the discussion of the conservation and management of marine mammals in the Arctic and North Atlantic regions</a:t>
            </a:r>
            <a:endParaRPr lang="en-US" dirty="0"/>
          </a:p>
          <a:p>
            <a:r>
              <a:rPr lang="en-US" dirty="0"/>
              <a:t>The PRWG recommends that Council adopt the proposed set of follow up actions for each of the 5 priorities identified</a:t>
            </a:r>
          </a:p>
        </p:txBody>
      </p:sp>
    </p:spTree>
    <p:extLst>
      <p:ext uri="{BB962C8B-B14F-4D97-AF65-F5344CB8AC3E}">
        <p14:creationId xmlns:p14="http://schemas.microsoft.com/office/powerpoint/2010/main" val="223935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6FEC-7801-49B2-BEF9-150D22EDC905}"/>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9718A96-00B1-4951-B287-69625FC8C2DC}"/>
              </a:ext>
            </a:extLst>
          </p:cNvPr>
          <p:cNvSpPr>
            <a:spLocks noGrp="1"/>
          </p:cNvSpPr>
          <p:nvPr>
            <p:ph idx="1"/>
          </p:nvPr>
        </p:nvSpPr>
        <p:spPr/>
        <p:txBody>
          <a:bodyPr>
            <a:normAutofit fontScale="92500"/>
          </a:bodyPr>
          <a:lstStyle/>
          <a:p>
            <a:r>
              <a:rPr lang="en-US" dirty="0"/>
              <a:t>Council 25 (2017) agreed to undertake a Performance Review (PR)</a:t>
            </a:r>
            <a:endParaRPr lang="en-GB" dirty="0"/>
          </a:p>
          <a:p>
            <a:r>
              <a:rPr lang="en-GB" dirty="0"/>
              <a:t>External PR Panel (PRP): – IWC </a:t>
            </a:r>
            <a:r>
              <a:rPr lang="en-GB" sz="2000" dirty="0"/>
              <a:t>(IT), </a:t>
            </a:r>
            <a:r>
              <a:rPr lang="en-GB" dirty="0"/>
              <a:t>NAFO </a:t>
            </a:r>
            <a:r>
              <a:rPr lang="en-GB" sz="1800" dirty="0"/>
              <a:t>(US), </a:t>
            </a:r>
            <a:r>
              <a:rPr lang="en-GB" dirty="0"/>
              <a:t>FAO </a:t>
            </a:r>
            <a:r>
              <a:rPr lang="en-GB" sz="2000" dirty="0"/>
              <a:t>(CA-JP)</a:t>
            </a:r>
          </a:p>
          <a:p>
            <a:r>
              <a:rPr lang="en-GB" dirty="0"/>
              <a:t>PRP conducted the review in 2018-2019</a:t>
            </a:r>
          </a:p>
          <a:p>
            <a:r>
              <a:rPr lang="en-GB" dirty="0"/>
              <a:t>PRP presented results and conclusion to Council 27 (2019)</a:t>
            </a:r>
          </a:p>
          <a:p>
            <a:r>
              <a:rPr lang="en-GB" dirty="0"/>
              <a:t>Council 27 </a:t>
            </a:r>
            <a:r>
              <a:rPr lang="en-US" dirty="0"/>
              <a:t>established an </a:t>
            </a:r>
            <a:r>
              <a:rPr lang="en-US" i="1" dirty="0"/>
              <a:t>ad hoc </a:t>
            </a:r>
            <a:r>
              <a:rPr lang="en-US" dirty="0"/>
              <a:t>Working Group (PRWG) led by the Chair of the Council to review the PR recommendations</a:t>
            </a:r>
          </a:p>
          <a:p>
            <a:r>
              <a:rPr lang="en-US" dirty="0"/>
              <a:t>PRWG held 2 meetings: Copenhagen June 2019 and Nuuk, November 2020</a:t>
            </a:r>
          </a:p>
          <a:p>
            <a:endParaRPr lang="en-US" dirty="0"/>
          </a:p>
          <a:p>
            <a:r>
              <a:rPr lang="en-US" dirty="0"/>
              <a:t>The PRWG hereby reports its conclusion and recommendations</a:t>
            </a:r>
            <a:endParaRPr lang="en-GB" dirty="0"/>
          </a:p>
        </p:txBody>
      </p:sp>
    </p:spTree>
    <p:extLst>
      <p:ext uri="{BB962C8B-B14F-4D97-AF65-F5344CB8AC3E}">
        <p14:creationId xmlns:p14="http://schemas.microsoft.com/office/powerpoint/2010/main" val="1609256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6FEC-7801-49B2-BEF9-150D22EDC905}"/>
              </a:ext>
            </a:extLst>
          </p:cNvPr>
          <p:cNvSpPr>
            <a:spLocks noGrp="1"/>
          </p:cNvSpPr>
          <p:nvPr>
            <p:ph type="title"/>
          </p:nvPr>
        </p:nvSpPr>
        <p:spPr/>
        <p:txBody>
          <a:bodyPr/>
          <a:lstStyle/>
          <a:p>
            <a:r>
              <a:rPr lang="en-GB" dirty="0"/>
              <a:t>PRWG Modus Operandi</a:t>
            </a:r>
          </a:p>
        </p:txBody>
      </p:sp>
      <p:sp>
        <p:nvSpPr>
          <p:cNvPr id="3" name="Content Placeholder 2">
            <a:extLst>
              <a:ext uri="{FF2B5EF4-FFF2-40B4-BE49-F238E27FC236}">
                <a16:creationId xmlns:a16="http://schemas.microsoft.com/office/drawing/2014/main" id="{B9718A96-00B1-4951-B287-69625FC8C2DC}"/>
              </a:ext>
            </a:extLst>
          </p:cNvPr>
          <p:cNvSpPr>
            <a:spLocks noGrp="1"/>
          </p:cNvSpPr>
          <p:nvPr>
            <p:ph idx="1"/>
          </p:nvPr>
        </p:nvSpPr>
        <p:spPr/>
        <p:txBody>
          <a:bodyPr>
            <a:normAutofit lnSpcReduction="10000"/>
          </a:bodyPr>
          <a:lstStyle/>
          <a:p>
            <a:r>
              <a:rPr lang="en-GB" dirty="0"/>
              <a:t>Reviewed the recommendations of the PR</a:t>
            </a:r>
          </a:p>
          <a:p>
            <a:r>
              <a:rPr lang="en-GB" dirty="0"/>
              <a:t>Discussed the overarching aspects and identified NAMMCO priorities</a:t>
            </a:r>
          </a:p>
          <a:p>
            <a:r>
              <a:rPr lang="en-GB" dirty="0"/>
              <a:t>Requested input from NAMMCO Committees </a:t>
            </a:r>
          </a:p>
          <a:p>
            <a:pPr lvl="1"/>
            <a:r>
              <a:rPr lang="en-GB" dirty="0"/>
              <a:t>Consider the relevance of the recommendations in the light of these priorities</a:t>
            </a:r>
          </a:p>
          <a:p>
            <a:pPr lvl="1"/>
            <a:r>
              <a:rPr lang="en-GB" dirty="0"/>
              <a:t>Propose ways for implementing these recommendations and improving processes</a:t>
            </a:r>
          </a:p>
          <a:p>
            <a:pPr lvl="1"/>
            <a:r>
              <a:rPr lang="en-GB" dirty="0"/>
              <a:t>Identify other related matters for which they may have suggestions for improvements to their work and working procedures</a:t>
            </a:r>
          </a:p>
          <a:p>
            <a:r>
              <a:rPr lang="en-GB" dirty="0"/>
              <a:t>Discussed cross cutting aspects &amp; reviewed committees’ recommendations</a:t>
            </a:r>
          </a:p>
          <a:p>
            <a:r>
              <a:rPr lang="en-GB" dirty="0"/>
              <a:t>Recommends follow up actions </a:t>
            </a:r>
          </a:p>
          <a:p>
            <a:pPr marL="457200" lvl="1" indent="0">
              <a:buNone/>
            </a:pPr>
            <a:endParaRPr lang="en-GB" dirty="0"/>
          </a:p>
        </p:txBody>
      </p:sp>
    </p:spTree>
    <p:extLst>
      <p:ext uri="{BB962C8B-B14F-4D97-AF65-F5344CB8AC3E}">
        <p14:creationId xmlns:p14="http://schemas.microsoft.com/office/powerpoint/2010/main" val="426268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663A-1882-4280-994B-0F3AAE8A97B6}"/>
              </a:ext>
            </a:extLst>
          </p:cNvPr>
          <p:cNvSpPr>
            <a:spLocks noGrp="1"/>
          </p:cNvSpPr>
          <p:nvPr>
            <p:ph type="title"/>
          </p:nvPr>
        </p:nvSpPr>
        <p:spPr/>
        <p:txBody>
          <a:bodyPr/>
          <a:lstStyle/>
          <a:p>
            <a:r>
              <a:rPr lang="en-GB" dirty="0"/>
              <a:t>Review of the Panel’s General Conclusions</a:t>
            </a:r>
          </a:p>
        </p:txBody>
      </p:sp>
      <p:sp>
        <p:nvSpPr>
          <p:cNvPr id="3" name="Content Placeholder 2">
            <a:extLst>
              <a:ext uri="{FF2B5EF4-FFF2-40B4-BE49-F238E27FC236}">
                <a16:creationId xmlns:a16="http://schemas.microsoft.com/office/drawing/2014/main" id="{03FE1220-E380-494C-B5E7-DB93DB745D29}"/>
              </a:ext>
            </a:extLst>
          </p:cNvPr>
          <p:cNvSpPr>
            <a:spLocks noGrp="1"/>
          </p:cNvSpPr>
          <p:nvPr>
            <p:ph idx="1"/>
          </p:nvPr>
        </p:nvSpPr>
        <p:spPr>
          <a:xfrm>
            <a:off x="838200" y="1825624"/>
            <a:ext cx="10515600" cy="4731483"/>
          </a:xfrm>
        </p:spPr>
        <p:txBody>
          <a:bodyPr>
            <a:normAutofit/>
          </a:bodyPr>
          <a:lstStyle/>
          <a:p>
            <a:r>
              <a:rPr lang="en-US" sz="2000" dirty="0"/>
              <a:t>NAMMCO was meeting its overall objective to “contribute through regional consultation and cooperation to the conservation, rational management and study of marine mammals in the North Atlantic“</a:t>
            </a:r>
          </a:p>
          <a:p>
            <a:r>
              <a:rPr lang="en-GB" sz="2000" dirty="0">
                <a:effectLst/>
                <a:latin typeface="Calibri" panose="020F0502020204030204" pitchFamily="34" charset="0"/>
                <a:ea typeface="Times New Roman" panose="02020603050405020304" pitchFamily="18" charset="0"/>
                <a:cs typeface="Times New Roman" panose="02020603050405020304" pitchFamily="18" charset="0"/>
              </a:rPr>
              <a:t>NAMMCO had attained a level of credibility among other organizations involved with Arctic issues and marine mammal conservation. </a:t>
            </a:r>
          </a:p>
          <a:p>
            <a:r>
              <a:rPr lang="en-GB" sz="2000" dirty="0">
                <a:effectLst/>
                <a:latin typeface="Calibri" panose="020F0502020204030204" pitchFamily="34" charset="0"/>
                <a:ea typeface="Times New Roman" panose="02020603050405020304" pitchFamily="18" charset="0"/>
                <a:cs typeface="Times New Roman" panose="02020603050405020304" pitchFamily="18" charset="0"/>
              </a:rPr>
              <a:t>The outputs from the Scientific Committee and the Committee on Hunting Methods were substantive and substantial. </a:t>
            </a:r>
          </a:p>
          <a:p>
            <a:r>
              <a:rPr lang="en-GB" sz="2000" dirty="0">
                <a:effectLst/>
                <a:latin typeface="Calibri" panose="020F0502020204030204" pitchFamily="34" charset="0"/>
                <a:ea typeface="Times New Roman" panose="02020603050405020304" pitchFamily="18" charset="0"/>
                <a:cs typeface="Times New Roman" panose="02020603050405020304" pitchFamily="18" charset="0"/>
              </a:rPr>
              <a:t>NAMMCO’s work was valued, relied upon and sought. </a:t>
            </a:r>
          </a:p>
          <a:p>
            <a:r>
              <a:rPr lang="en-GB" sz="2000" dirty="0">
                <a:effectLst/>
                <a:latin typeface="Calibri" panose="020F0502020204030204" pitchFamily="34" charset="0"/>
                <a:ea typeface="Times New Roman" panose="02020603050405020304" pitchFamily="18" charset="0"/>
                <a:cs typeface="Times New Roman" panose="02020603050405020304" pitchFamily="18" charset="0"/>
              </a:rPr>
              <a:t>NAMMCO had become a preeminent and credible forum for the discussion on conservation and management of marine mammals in the North Atlantic region.</a:t>
            </a:r>
          </a:p>
          <a:p>
            <a:r>
              <a:rPr lang="en-GB" sz="2000" dirty="0">
                <a:effectLst/>
                <a:latin typeface="Calibri" panose="020F0502020204030204" pitchFamily="34" charset="0"/>
                <a:ea typeface="Times New Roman" panose="02020603050405020304" pitchFamily="18" charset="0"/>
                <a:cs typeface="Times New Roman" panose="02020603050405020304" pitchFamily="18" charset="0"/>
              </a:rPr>
              <a:t>NAMMCO members shared a commitment to ensuring the sustainable management of marine mammals in the North Atlantic.</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000" b="1" dirty="0">
                <a:effectLst/>
                <a:latin typeface="Calibri" panose="020F0502020204030204" pitchFamily="34" charset="0"/>
                <a:ea typeface="Times New Roman" panose="02020603050405020304" pitchFamily="18" charset="0"/>
                <a:cs typeface="Times New Roman" panose="02020603050405020304" pitchFamily="18" charset="0"/>
              </a:rPr>
              <a:t>NAMMCO had performed well, but there was room for improvement. </a:t>
            </a:r>
            <a:endParaRPr lang="en-GB" sz="2000" b="1" dirty="0"/>
          </a:p>
        </p:txBody>
      </p:sp>
    </p:spTree>
    <p:extLst>
      <p:ext uri="{BB962C8B-B14F-4D97-AF65-F5344CB8AC3E}">
        <p14:creationId xmlns:p14="http://schemas.microsoft.com/office/powerpoint/2010/main" val="108550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BE1C8-C8C7-4FF6-AA25-885D2CE2E749}"/>
              </a:ext>
            </a:extLst>
          </p:cNvPr>
          <p:cNvSpPr>
            <a:spLocks noGrp="1"/>
          </p:cNvSpPr>
          <p:nvPr>
            <p:ph type="title"/>
          </p:nvPr>
        </p:nvSpPr>
        <p:spPr/>
        <p:txBody>
          <a:bodyPr/>
          <a:lstStyle/>
          <a:p>
            <a:r>
              <a:rPr lang="en-GB" dirty="0"/>
              <a:t>Identification of NAMMCO Priorities</a:t>
            </a:r>
          </a:p>
        </p:txBody>
      </p:sp>
      <p:sp>
        <p:nvSpPr>
          <p:cNvPr id="3" name="Content Placeholder 2">
            <a:extLst>
              <a:ext uri="{FF2B5EF4-FFF2-40B4-BE49-F238E27FC236}">
                <a16:creationId xmlns:a16="http://schemas.microsoft.com/office/drawing/2014/main" id="{FDAD6611-2B68-440D-8221-F1EB6BBCA597}"/>
              </a:ext>
            </a:extLst>
          </p:cNvPr>
          <p:cNvSpPr>
            <a:spLocks noGrp="1"/>
          </p:cNvSpPr>
          <p:nvPr>
            <p:ph idx="1"/>
          </p:nvPr>
        </p:nvSpPr>
        <p:spPr>
          <a:xfrm>
            <a:off x="838199" y="1825625"/>
            <a:ext cx="10626969" cy="4351338"/>
          </a:xfrm>
        </p:spPr>
        <p:txBody>
          <a:bodyPr>
            <a:normAutofit/>
          </a:bodyPr>
          <a:lstStyle/>
          <a:p>
            <a:r>
              <a:rPr lang="en-GB" dirty="0"/>
              <a:t>NAMMCO did not need a strategic plan</a:t>
            </a:r>
          </a:p>
          <a:p>
            <a:pPr marL="0" indent="0">
              <a:buNone/>
            </a:pPr>
            <a:r>
              <a:rPr lang="en-GB" dirty="0"/>
              <a:t>But 5 issues were considered as priorities and needed greater attention</a:t>
            </a:r>
          </a:p>
          <a:p>
            <a:r>
              <a:rPr lang="en-GB" dirty="0"/>
              <a:t>High data quality and reliability </a:t>
            </a:r>
            <a:r>
              <a:rPr lang="en-US" dirty="0"/>
              <a:t>to ensure high quality science</a:t>
            </a:r>
            <a:endParaRPr lang="en-GB" dirty="0"/>
          </a:p>
          <a:p>
            <a:r>
              <a:rPr lang="en-GB" dirty="0"/>
              <a:t>Follow up on the scientific, conservation and management advice provided by the Committees </a:t>
            </a:r>
          </a:p>
          <a:p>
            <a:r>
              <a:rPr lang="en-GB" dirty="0"/>
              <a:t>Transparency in work processes</a:t>
            </a:r>
          </a:p>
          <a:p>
            <a:r>
              <a:rPr lang="en-GB" dirty="0"/>
              <a:t>Precautionary approach in management</a:t>
            </a:r>
          </a:p>
          <a:p>
            <a:r>
              <a:rPr lang="en-GB" dirty="0"/>
              <a:t>Communication efforts</a:t>
            </a:r>
          </a:p>
          <a:p>
            <a:endParaRPr lang="en-GB" dirty="0"/>
          </a:p>
        </p:txBody>
      </p:sp>
    </p:spTree>
    <p:extLst>
      <p:ext uri="{BB962C8B-B14F-4D97-AF65-F5344CB8AC3E}">
        <p14:creationId xmlns:p14="http://schemas.microsoft.com/office/powerpoint/2010/main" val="113528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76FF-50D8-4145-919A-91ECCC8BCA52}"/>
              </a:ext>
            </a:extLst>
          </p:cNvPr>
          <p:cNvSpPr>
            <a:spLocks noGrp="1"/>
          </p:cNvSpPr>
          <p:nvPr>
            <p:ph type="title"/>
          </p:nvPr>
        </p:nvSpPr>
        <p:spPr/>
        <p:txBody>
          <a:bodyPr/>
          <a:lstStyle/>
          <a:p>
            <a:r>
              <a:rPr lang="en-GB" dirty="0"/>
              <a:t>Overarching answers from Committees</a:t>
            </a:r>
          </a:p>
        </p:txBody>
      </p:sp>
      <p:sp>
        <p:nvSpPr>
          <p:cNvPr id="3" name="Content Placeholder 2">
            <a:extLst>
              <a:ext uri="{FF2B5EF4-FFF2-40B4-BE49-F238E27FC236}">
                <a16:creationId xmlns:a16="http://schemas.microsoft.com/office/drawing/2014/main" id="{E82C60B0-88BF-4751-9E1B-DBFD1B6E01E8}"/>
              </a:ext>
            </a:extLst>
          </p:cNvPr>
          <p:cNvSpPr>
            <a:spLocks noGrp="1"/>
          </p:cNvSpPr>
          <p:nvPr>
            <p:ph idx="1"/>
          </p:nvPr>
        </p:nvSpPr>
        <p:spPr/>
        <p:txBody>
          <a:bodyPr/>
          <a:lstStyle/>
          <a:p>
            <a:r>
              <a:rPr lang="en-GB" dirty="0"/>
              <a:t>Importance of &amp; need for:</a:t>
            </a:r>
          </a:p>
          <a:p>
            <a:pPr lvl="1"/>
            <a:r>
              <a:rPr lang="en-GB" dirty="0"/>
              <a:t>The website as a hub for reliable information (internal and for the public)</a:t>
            </a:r>
          </a:p>
          <a:p>
            <a:pPr marL="457200" lvl="1" indent="0">
              <a:buNone/>
            </a:pPr>
            <a:endParaRPr lang="en-GB" dirty="0"/>
          </a:p>
          <a:p>
            <a:pPr lvl="1"/>
            <a:r>
              <a:rPr lang="en-GB" dirty="0"/>
              <a:t>Reliable data reporting from member countries </a:t>
            </a:r>
          </a:p>
          <a:p>
            <a:pPr marL="457200" lvl="1" indent="0">
              <a:buNone/>
            </a:pPr>
            <a:endParaRPr lang="en-GB" dirty="0"/>
          </a:p>
          <a:p>
            <a:pPr lvl="1"/>
            <a:r>
              <a:rPr lang="en-GB" dirty="0"/>
              <a:t>A standardised manner of reporting all data requests</a:t>
            </a:r>
          </a:p>
          <a:p>
            <a:pPr marL="457200" lvl="1" indent="0">
              <a:buNone/>
            </a:pPr>
            <a:endParaRPr lang="en-GB" dirty="0"/>
          </a:p>
          <a:p>
            <a:pPr lvl="1"/>
            <a:r>
              <a:rPr lang="en-GB" dirty="0"/>
              <a:t>Safe storage of data on a suitable platform to ensure standardisation, continuity and accessibility</a:t>
            </a:r>
          </a:p>
          <a:p>
            <a:endParaRPr lang="en-GB" dirty="0"/>
          </a:p>
        </p:txBody>
      </p:sp>
    </p:spTree>
    <p:extLst>
      <p:ext uri="{BB962C8B-B14F-4D97-AF65-F5344CB8AC3E}">
        <p14:creationId xmlns:p14="http://schemas.microsoft.com/office/powerpoint/2010/main" val="3790157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26C-F44A-4D2A-BC85-E04ADADA65CE}"/>
              </a:ext>
            </a:extLst>
          </p:cNvPr>
          <p:cNvSpPr>
            <a:spLocks noGrp="1"/>
          </p:cNvSpPr>
          <p:nvPr>
            <p:ph type="title"/>
          </p:nvPr>
        </p:nvSpPr>
        <p:spPr/>
        <p:txBody>
          <a:bodyPr/>
          <a:lstStyle/>
          <a:p>
            <a:r>
              <a:rPr lang="en-GB" dirty="0"/>
              <a:t>PRWG Conclusions &amp; Recommendations</a:t>
            </a:r>
          </a:p>
        </p:txBody>
      </p:sp>
      <p:sp>
        <p:nvSpPr>
          <p:cNvPr id="5" name="Content Placeholder 4">
            <a:extLst>
              <a:ext uri="{FF2B5EF4-FFF2-40B4-BE49-F238E27FC236}">
                <a16:creationId xmlns:a16="http://schemas.microsoft.com/office/drawing/2014/main" id="{31121E75-2ACB-4CAC-907F-E97D78416EBE}"/>
              </a:ext>
            </a:extLst>
          </p:cNvPr>
          <p:cNvSpPr>
            <a:spLocks noGrp="1"/>
          </p:cNvSpPr>
          <p:nvPr>
            <p:ph idx="1"/>
          </p:nvPr>
        </p:nvSpPr>
        <p:spPr/>
        <p:txBody>
          <a:bodyPr/>
          <a:lstStyle/>
          <a:p>
            <a:r>
              <a:rPr lang="en-US" dirty="0"/>
              <a:t>The PRWG recommended to the Council to adopt a set of follow up actions for each of the 5 </a:t>
            </a:r>
            <a:r>
              <a:rPr lang="en-GB" dirty="0">
                <a:effectLst/>
                <a:latin typeface="Calibri" panose="020F0502020204030204" pitchFamily="34" charset="0"/>
                <a:ea typeface="Times New Roman" panose="02020603050405020304" pitchFamily="18" charset="0"/>
                <a:cs typeface="Times New Roman" panose="02020603050405020304" pitchFamily="18" charset="0"/>
              </a:rPr>
              <a:t>issues identified as priority matters for NAMMCO and which could benefit from greater attention and focus</a:t>
            </a:r>
            <a:endParaRPr lang="en-US" dirty="0"/>
          </a:p>
        </p:txBody>
      </p:sp>
    </p:spTree>
    <p:extLst>
      <p:ext uri="{BB962C8B-B14F-4D97-AF65-F5344CB8AC3E}">
        <p14:creationId xmlns:p14="http://schemas.microsoft.com/office/powerpoint/2010/main" val="534524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95FB-750B-408E-9F23-E4E102B20154}"/>
              </a:ext>
            </a:extLst>
          </p:cNvPr>
          <p:cNvSpPr>
            <a:spLocks noGrp="1"/>
          </p:cNvSpPr>
          <p:nvPr>
            <p:ph type="title"/>
          </p:nvPr>
        </p:nvSpPr>
        <p:spPr/>
        <p:txBody>
          <a:bodyPr/>
          <a:lstStyle/>
          <a:p>
            <a:r>
              <a:rPr lang="en-GB" dirty="0"/>
              <a:t>Data Quality and Reliability</a:t>
            </a:r>
          </a:p>
        </p:txBody>
      </p:sp>
      <p:graphicFrame>
        <p:nvGraphicFramePr>
          <p:cNvPr id="6" name="Table 6">
            <a:extLst>
              <a:ext uri="{FF2B5EF4-FFF2-40B4-BE49-F238E27FC236}">
                <a16:creationId xmlns:a16="http://schemas.microsoft.com/office/drawing/2014/main" id="{0E156930-EAB6-4E40-9452-273EC980E83B}"/>
              </a:ext>
            </a:extLst>
          </p:cNvPr>
          <p:cNvGraphicFramePr>
            <a:graphicFrameLocks noGrp="1"/>
          </p:cNvGraphicFramePr>
          <p:nvPr>
            <p:ph idx="1"/>
            <p:extLst>
              <p:ext uri="{D42A27DB-BD31-4B8C-83A1-F6EECF244321}">
                <p14:modId xmlns:p14="http://schemas.microsoft.com/office/powerpoint/2010/main" val="3587740218"/>
              </p:ext>
            </p:extLst>
          </p:nvPr>
        </p:nvGraphicFramePr>
        <p:xfrm>
          <a:off x="838200" y="1825625"/>
          <a:ext cx="10515597" cy="37490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320931869"/>
                    </a:ext>
                  </a:extLst>
                </a:gridCol>
                <a:gridCol w="3505199">
                  <a:extLst>
                    <a:ext uri="{9D8B030D-6E8A-4147-A177-3AD203B41FA5}">
                      <a16:colId xmlns:a16="http://schemas.microsoft.com/office/drawing/2014/main" val="205618996"/>
                    </a:ext>
                  </a:extLst>
                </a:gridCol>
                <a:gridCol w="3505199">
                  <a:extLst>
                    <a:ext uri="{9D8B030D-6E8A-4147-A177-3AD203B41FA5}">
                      <a16:colId xmlns:a16="http://schemas.microsoft.com/office/drawing/2014/main" val="439943437"/>
                    </a:ext>
                  </a:extLst>
                </a:gridCol>
              </a:tblGrid>
              <a:tr h="370840">
                <a:tc>
                  <a:txBody>
                    <a:bodyPr/>
                    <a:lstStyle/>
                    <a:p>
                      <a:r>
                        <a:rPr lang="en-GB" dirty="0"/>
                        <a:t>Recommended actions proposed by the PRWG</a:t>
                      </a:r>
                    </a:p>
                  </a:txBody>
                  <a:tcPr/>
                </a:tc>
                <a:tc>
                  <a:txBody>
                    <a:bodyPr/>
                    <a:lstStyle/>
                    <a:p>
                      <a:r>
                        <a:rPr lang="en-GB" dirty="0"/>
                        <a:t>Responsible</a:t>
                      </a:r>
                    </a:p>
                  </a:txBody>
                  <a:tcPr/>
                </a:tc>
                <a:tc>
                  <a:txBody>
                    <a:bodyPr/>
                    <a:lstStyle/>
                    <a:p>
                      <a:r>
                        <a:rPr lang="en-GB" dirty="0"/>
                        <a:t>Supporting ongoing activities</a:t>
                      </a:r>
                    </a:p>
                  </a:txBody>
                  <a:tcPr/>
                </a:tc>
                <a:extLst>
                  <a:ext uri="{0D108BD9-81ED-4DB2-BD59-A6C34878D82A}">
                    <a16:rowId xmlns:a16="http://schemas.microsoft.com/office/drawing/2014/main" val="2192332733"/>
                  </a:ext>
                </a:extLst>
              </a:tr>
              <a:tr h="304800">
                <a:tc rowSpan="3">
                  <a:txBody>
                    <a:bodyPr/>
                    <a:lstStyle/>
                    <a:p>
                      <a:r>
                        <a:rPr lang="en-GB" dirty="0"/>
                        <a:t>Strong attention be given to data quality, reliability safe storage and accessibility</a:t>
                      </a:r>
                    </a:p>
                  </a:txBody>
                  <a:tcPr anchor="ctr"/>
                </a:tc>
                <a:tc>
                  <a:txBody>
                    <a:bodyPr/>
                    <a:lstStyle/>
                    <a:p>
                      <a:r>
                        <a:rPr lang="en-GB" dirty="0"/>
                        <a:t>Committees / Members</a:t>
                      </a:r>
                    </a:p>
                  </a:txBody>
                  <a:tcPr anchor="ctr"/>
                </a:tc>
                <a:tc>
                  <a:txBody>
                    <a:bodyPr/>
                    <a:lstStyle/>
                    <a:p>
                      <a:r>
                        <a:rPr lang="en-GB" dirty="0"/>
                        <a:t>Cs/Members implementing the use of a single standardised reporting format</a:t>
                      </a:r>
                    </a:p>
                  </a:txBody>
                  <a:tcPr anchor="ctr"/>
                </a:tc>
                <a:extLst>
                  <a:ext uri="{0D108BD9-81ED-4DB2-BD59-A6C34878D82A}">
                    <a16:rowId xmlns:a16="http://schemas.microsoft.com/office/drawing/2014/main" val="774408619"/>
                  </a:ext>
                </a:extLst>
              </a:tr>
              <a:tr h="304800">
                <a:tc vMerge="1">
                  <a:txBody>
                    <a:bodyPr/>
                    <a:lstStyle/>
                    <a:p>
                      <a:endParaRPr lang="en-GB"/>
                    </a:p>
                  </a:txBody>
                  <a:tcPr/>
                </a:tc>
                <a:tc>
                  <a:txBody>
                    <a:bodyPr/>
                    <a:lstStyle/>
                    <a:p>
                      <a:r>
                        <a:rPr lang="en-GB" dirty="0"/>
                        <a:t>Members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Reporting of validated data, better reporting of struck and lost 	</a:t>
                      </a:r>
                    </a:p>
                  </a:txBody>
                  <a:tcPr anchor="ctr"/>
                </a:tc>
                <a:extLst>
                  <a:ext uri="{0D108BD9-81ED-4DB2-BD59-A6C34878D82A}">
                    <a16:rowId xmlns:a16="http://schemas.microsoft.com/office/drawing/2014/main" val="2931358296"/>
                  </a:ext>
                </a:extLst>
              </a:tr>
              <a:tr h="304800">
                <a:tc vMerge="1">
                  <a:txBody>
                    <a:bodyPr/>
                    <a:lstStyle/>
                    <a:p>
                      <a:endParaRPr lang="en-GB"/>
                    </a:p>
                  </a:txBody>
                  <a:tcPr/>
                </a:tc>
                <a:tc>
                  <a:txBody>
                    <a:bodyPr/>
                    <a:lstStyle/>
                    <a:p>
                      <a:r>
                        <a:rPr lang="en-GB" dirty="0"/>
                        <a:t>Secretariat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Searchable NAMMCO catch database 	</a:t>
                      </a:r>
                    </a:p>
                  </a:txBody>
                  <a:tcPr anchor="ctr"/>
                </a:tc>
                <a:extLst>
                  <a:ext uri="{0D108BD9-81ED-4DB2-BD59-A6C34878D82A}">
                    <a16:rowId xmlns:a16="http://schemas.microsoft.com/office/drawing/2014/main" val="3829887172"/>
                  </a:ext>
                </a:extLst>
              </a:tr>
              <a:tr h="304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Complete overview documents on endorsed abundance estimates, removal levels, assessment status </a:t>
                      </a:r>
                    </a:p>
                  </a:txBody>
                  <a:tcPr anchor="ctr"/>
                </a:tc>
                <a:tc>
                  <a:txBody>
                    <a:bodyPr/>
                    <a:lstStyle/>
                    <a:p>
                      <a:r>
                        <a:rPr lang="en-GB" dirty="0"/>
                        <a:t>Secretariat, Committees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Overview documents being prepared by Secretariat </a:t>
                      </a:r>
                    </a:p>
                  </a:txBody>
                  <a:tcPr anchor="ctr"/>
                </a:tc>
                <a:extLst>
                  <a:ext uri="{0D108BD9-81ED-4DB2-BD59-A6C34878D82A}">
                    <a16:rowId xmlns:a16="http://schemas.microsoft.com/office/drawing/2014/main" val="739611997"/>
                  </a:ext>
                </a:extLst>
              </a:tr>
            </a:tbl>
          </a:graphicData>
        </a:graphic>
      </p:graphicFrame>
    </p:spTree>
    <p:extLst>
      <p:ext uri="{BB962C8B-B14F-4D97-AF65-F5344CB8AC3E}">
        <p14:creationId xmlns:p14="http://schemas.microsoft.com/office/powerpoint/2010/main" val="69433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AE16A-974C-45D4-8527-490C47A477EE}"/>
              </a:ext>
            </a:extLst>
          </p:cNvPr>
          <p:cNvSpPr>
            <a:spLocks noGrp="1"/>
          </p:cNvSpPr>
          <p:nvPr>
            <p:ph type="title"/>
          </p:nvPr>
        </p:nvSpPr>
        <p:spPr/>
        <p:txBody>
          <a:bodyPr>
            <a:normAutofit/>
          </a:bodyPr>
          <a:lstStyle/>
          <a:p>
            <a:r>
              <a:rPr lang="en-GB" dirty="0"/>
              <a:t>Follow up on Recommendations Provided by the Committees 	</a:t>
            </a:r>
          </a:p>
        </p:txBody>
      </p:sp>
      <p:graphicFrame>
        <p:nvGraphicFramePr>
          <p:cNvPr id="6" name="Table 6">
            <a:extLst>
              <a:ext uri="{FF2B5EF4-FFF2-40B4-BE49-F238E27FC236}">
                <a16:creationId xmlns:a16="http://schemas.microsoft.com/office/drawing/2014/main" id="{928A1125-B56D-4707-8280-4F26684B618D}"/>
              </a:ext>
            </a:extLst>
          </p:cNvPr>
          <p:cNvGraphicFramePr>
            <a:graphicFrameLocks noGrp="1"/>
          </p:cNvGraphicFramePr>
          <p:nvPr>
            <p:ph idx="1"/>
            <p:extLst>
              <p:ext uri="{D42A27DB-BD31-4B8C-83A1-F6EECF244321}">
                <p14:modId xmlns:p14="http://schemas.microsoft.com/office/powerpoint/2010/main" val="1886545538"/>
              </p:ext>
            </p:extLst>
          </p:nvPr>
        </p:nvGraphicFramePr>
        <p:xfrm>
          <a:off x="838200" y="1825625"/>
          <a:ext cx="10515597" cy="38404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101600235"/>
                    </a:ext>
                  </a:extLst>
                </a:gridCol>
                <a:gridCol w="3505199">
                  <a:extLst>
                    <a:ext uri="{9D8B030D-6E8A-4147-A177-3AD203B41FA5}">
                      <a16:colId xmlns:a16="http://schemas.microsoft.com/office/drawing/2014/main" val="1094808945"/>
                    </a:ext>
                  </a:extLst>
                </a:gridCol>
                <a:gridCol w="3505199">
                  <a:extLst>
                    <a:ext uri="{9D8B030D-6E8A-4147-A177-3AD203B41FA5}">
                      <a16:colId xmlns:a16="http://schemas.microsoft.com/office/drawing/2014/main" val="321748820"/>
                    </a:ext>
                  </a:extLst>
                </a:gridCol>
              </a:tblGrid>
              <a:tr h="370840">
                <a:tc>
                  <a:txBody>
                    <a:bodyPr/>
                    <a:lstStyle/>
                    <a:p>
                      <a:r>
                        <a:rPr lang="en-GB" dirty="0"/>
                        <a:t>Recommended actions proposed by the PRWG</a:t>
                      </a:r>
                    </a:p>
                  </a:txBody>
                  <a:tcPr/>
                </a:tc>
                <a:tc>
                  <a:txBody>
                    <a:bodyPr/>
                    <a:lstStyle/>
                    <a:p>
                      <a:r>
                        <a:rPr lang="en-GB" dirty="0"/>
                        <a:t>Responsible</a:t>
                      </a:r>
                    </a:p>
                  </a:txBody>
                  <a:tcPr/>
                </a:tc>
                <a:tc>
                  <a:txBody>
                    <a:bodyPr/>
                    <a:lstStyle/>
                    <a:p>
                      <a:r>
                        <a:rPr lang="en-GB" dirty="0"/>
                        <a:t>Supporting ongoing activities</a:t>
                      </a:r>
                    </a:p>
                  </a:txBody>
                  <a:tcPr/>
                </a:tc>
                <a:extLst>
                  <a:ext uri="{0D108BD9-81ED-4DB2-BD59-A6C34878D82A}">
                    <a16:rowId xmlns:a16="http://schemas.microsoft.com/office/drawing/2014/main" val="33578860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Continue develop overview documents following up the responses to proposal from committees for advice on stock status and hunting activities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Secretariat / Committees / Members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Secretariat’s implementation since NAMMCO 26 of a standardised follow up process for all committees </a:t>
                      </a:r>
                    </a:p>
                  </a:txBody>
                  <a:tcPr anchor="ctr"/>
                </a:tc>
                <a:extLst>
                  <a:ext uri="{0D108BD9-81ED-4DB2-BD59-A6C34878D82A}">
                    <a16:rowId xmlns:a16="http://schemas.microsoft.com/office/drawing/2014/main" val="26703146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A new sequence of annual meetings, following SC recommendation, with the SC annual meeting held 2 months prior to the Commission Annual Meeting.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FAC / SC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Implemented in 2021</a:t>
                      </a:r>
                    </a:p>
                  </a:txBody>
                  <a:tcPr anchor="ctr"/>
                </a:tc>
                <a:extLst>
                  <a:ext uri="{0D108BD9-81ED-4DB2-BD59-A6C34878D82A}">
                    <a16:rowId xmlns:a16="http://schemas.microsoft.com/office/drawing/2014/main" val="3494902638"/>
                  </a:ext>
                </a:extLst>
              </a:tr>
            </a:tbl>
          </a:graphicData>
        </a:graphic>
      </p:graphicFrame>
    </p:spTree>
    <p:extLst>
      <p:ext uri="{BB962C8B-B14F-4D97-AF65-F5344CB8AC3E}">
        <p14:creationId xmlns:p14="http://schemas.microsoft.com/office/powerpoint/2010/main" val="2176277173"/>
      </p:ext>
    </p:extLst>
  </p:cSld>
  <p:clrMapOvr>
    <a:masterClrMapping/>
  </p:clrMapOvr>
</p:sld>
</file>

<file path=ppt/theme/theme1.xml><?xml version="1.0" encoding="utf-8"?>
<a:theme xmlns:a="http://schemas.openxmlformats.org/drawingml/2006/main" name="Office-tema">
  <a:themeElements>
    <a:clrScheme name="Nammco">
      <a:dk1>
        <a:sysClr val="windowText" lastClr="000000"/>
      </a:dk1>
      <a:lt1>
        <a:sysClr val="window" lastClr="FFFFFF"/>
      </a:lt1>
      <a:dk2>
        <a:srgbClr val="373545"/>
      </a:dk2>
      <a:lt2>
        <a:srgbClr val="CEDBE6"/>
      </a:lt2>
      <a:accent1>
        <a:srgbClr val="306670"/>
      </a:accent1>
      <a:accent2>
        <a:srgbClr val="58B6C0"/>
      </a:accent2>
      <a:accent3>
        <a:srgbClr val="75BDA7"/>
      </a:accent3>
      <a:accent4>
        <a:srgbClr val="7A8C8E"/>
      </a:accent4>
      <a:accent5>
        <a:srgbClr val="84ACB6"/>
      </a:accent5>
      <a:accent6>
        <a:srgbClr val="2683C6"/>
      </a:accent6>
      <a:hlink>
        <a:srgbClr val="0000EE"/>
      </a:hlink>
      <a:folHlink>
        <a:srgbClr val="551A8B"/>
      </a:folHlink>
    </a:clrScheme>
    <a:fontScheme name="Namm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Presentations_NAMMCO28" id="{8122E191-8049-134A-BDA7-3271737022DD}" vid="{E58158A6-651F-974F-8CCD-2CC3B02889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B6563C956ACD4BA11800481603AD04" ma:contentTypeVersion="15" ma:contentTypeDescription="Create a new document." ma:contentTypeScope="" ma:versionID="8a83bd32f78b993a555dde21fc49c791">
  <xsd:schema xmlns:xsd="http://www.w3.org/2001/XMLSchema" xmlns:xs="http://www.w3.org/2001/XMLSchema" xmlns:p="http://schemas.microsoft.com/office/2006/metadata/properties" xmlns:ns1="http://schemas.microsoft.com/sharepoint/v3" xmlns:ns2="f77bcf21-8253-4cc3-8c40-41b0972828a8" xmlns:ns3="1f086e5d-0caa-479e-bdbd-34b51f632aa6" targetNamespace="http://schemas.microsoft.com/office/2006/metadata/properties" ma:root="true" ma:fieldsID="27a2997699c053e75efd32a1779788fa" ns1:_="" ns2:_="" ns3:_="">
    <xsd:import namespace="http://schemas.microsoft.com/sharepoint/v3"/>
    <xsd:import namespace="f77bcf21-8253-4cc3-8c40-41b0972828a8"/>
    <xsd:import namespace="1f086e5d-0caa-479e-bdbd-34b51f632aa6"/>
    <xsd:element name="properties">
      <xsd:complexType>
        <xsd:sequence>
          <xsd:element name="documentManagement">
            <xsd:complexType>
              <xsd:all>
                <xsd:element ref="ns1:_dlc_ExpireDateSaved" minOccurs="0"/>
                <xsd:element ref="ns1:_dlc_ExpireDate" minOccurs="0"/>
                <xsd:element ref="ns1:_dlc_Exempt"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8" nillable="true" ma:displayName="Original Expiration Date" ma:hidden="true" ma:internalName="_dlc_ExpireDateSaved" ma:readOnly="true">
      <xsd:simpleType>
        <xsd:restriction base="dms:DateTime"/>
      </xsd:simpleType>
    </xsd:element>
    <xsd:element name="_dlc_ExpireDate" ma:index="9" nillable="true" ma:displayName="Expiration Date" ma:hidden="true" ma:internalName="_dlc_ExpireDate" ma:readOnly="true">
      <xsd:simpleType>
        <xsd:restriction base="dms:DateTime"/>
      </xsd:simpleType>
    </xsd:element>
    <xsd:element name="_dlc_Exempt" ma:index="1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77bcf21-8253-4cc3-8c40-41b0972828a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086e5d-0caa-479e-bdbd-34b51f632aa6"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E30D40-C7B2-4593-AF58-72E3273C412D}">
  <ds:schemaRefs>
    <ds:schemaRef ds:uri="http://schemas.microsoft.com/sharepoint/v3/contenttype/forms"/>
  </ds:schemaRefs>
</ds:datastoreItem>
</file>

<file path=customXml/itemProps2.xml><?xml version="1.0" encoding="utf-8"?>
<ds:datastoreItem xmlns:ds="http://schemas.openxmlformats.org/officeDocument/2006/customXml" ds:itemID="{F1651FB5-5C22-4343-8226-1BF785956292}">
  <ds:schemaRefs>
    <ds:schemaRef ds:uri="http://purl.org/dc/term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1f086e5d-0caa-479e-bdbd-34b51f632aa6"/>
    <ds:schemaRef ds:uri="f77bcf21-8253-4cc3-8c40-41b0972828a8"/>
    <ds:schemaRef ds:uri="http://schemas.microsoft.com/sharepoint/v3"/>
  </ds:schemaRefs>
</ds:datastoreItem>
</file>

<file path=customXml/itemProps3.xml><?xml version="1.0" encoding="utf-8"?>
<ds:datastoreItem xmlns:ds="http://schemas.openxmlformats.org/officeDocument/2006/customXml" ds:itemID="{7456A9AE-B66E-46E8-B47A-FB55664FE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7bcf21-8253-4cc3-8c40-41b0972828a8"/>
    <ds:schemaRef ds:uri="1f086e5d-0caa-479e-bdbd-34b51f632a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Template_Presentations_NAMMCO28</Template>
  <TotalTime>323</TotalTime>
  <Words>1687</Words>
  <Application>Microsoft Office PowerPoint</Application>
  <PresentationFormat>Widescreen</PresentationFormat>
  <Paragraphs>148</Paragraphs>
  <Slides>14</Slides>
  <Notes>7</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14</vt:i4>
      </vt:variant>
    </vt:vector>
  </HeadingPairs>
  <TitlesOfParts>
    <vt:vector size="17" baseType="lpstr">
      <vt:lpstr>Arial</vt:lpstr>
      <vt:lpstr>Calibri</vt:lpstr>
      <vt:lpstr>Office-tema</vt:lpstr>
      <vt:lpstr>Ad Hoc Working Group on Performance Review</vt:lpstr>
      <vt:lpstr>Background</vt:lpstr>
      <vt:lpstr>PRWG Modus Operandi</vt:lpstr>
      <vt:lpstr>Review of the Panel’s General Conclusions</vt:lpstr>
      <vt:lpstr>Identification of NAMMCO Priorities</vt:lpstr>
      <vt:lpstr>Overarching answers from Committees</vt:lpstr>
      <vt:lpstr>PRWG Conclusions &amp; Recommendations</vt:lpstr>
      <vt:lpstr>Data Quality and Reliability</vt:lpstr>
      <vt:lpstr>Follow up on Recommendations Provided by the Committees  </vt:lpstr>
      <vt:lpstr>Transparency in Work Processes</vt:lpstr>
      <vt:lpstr>Transparency in Work Processes</vt:lpstr>
      <vt:lpstr>Precautionary Approach in Management</vt:lpstr>
      <vt:lpstr>Communication Efforts</vt:lpstr>
      <vt:lpstr>PRWG Conclusions &amp;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Working Group on Performance Review</dc:title>
  <dc:creator>Intern</dc:creator>
  <cp:lastModifiedBy>Kate Sanderson</cp:lastModifiedBy>
  <cp:revision>8</cp:revision>
  <dcterms:created xsi:type="dcterms:W3CDTF">2021-03-16T10:44:35Z</dcterms:created>
  <dcterms:modified xsi:type="dcterms:W3CDTF">2021-03-19T16:24:52Z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0x0101009FB6563C956ACD4BA11800481603AD04</vt:lpwstr>
  </property>
  <property fmtid="{D5CDD505-2E9C-101B-9397-08002B2CF9AE}" pid="3" name="Order">
    <vt:r8>222200</vt:r8>
  </property>
  <property fmtid="{D5CDD505-2E9C-101B-9397-08002B2CF9AE}" pid="4" name="_dlc_policyId">
    <vt:lpwstr/>
  </property>
  <property fmtid="{D5CDD505-2E9C-101B-9397-08002B2CF9AE}" pid="5" name="ItemRetentionFormula">
    <vt:lpwstr/>
  </property>
</Properties>
</file>