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312" r:id="rId5"/>
    <p:sldId id="323" r:id="rId6"/>
    <p:sldId id="340" r:id="rId7"/>
    <p:sldId id="339" r:id="rId8"/>
    <p:sldId id="344" r:id="rId9"/>
    <p:sldId id="345" r:id="rId10"/>
    <p:sldId id="337" r:id="rId11"/>
    <p:sldId id="328" r:id="rId12"/>
    <p:sldId id="331" r:id="rId13"/>
    <p:sldId id="332" r:id="rId14"/>
    <p:sldId id="333" r:id="rId15"/>
    <p:sldId id="336" r:id="rId16"/>
    <p:sldId id="343" r:id="rId17"/>
    <p:sldId id="335" r:id="rId18"/>
    <p:sldId id="313" r:id="rId19"/>
    <p:sldId id="314" r:id="rId20"/>
    <p:sldId id="320" r:id="rId21"/>
    <p:sldId id="310" r:id="rId22"/>
    <p:sldId id="321" r:id="rId23"/>
    <p:sldId id="322" r:id="rId24"/>
    <p:sldId id="32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653"/>
    <a:srgbClr val="008080"/>
    <a:srgbClr val="306672"/>
    <a:srgbClr val="006666"/>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39AC4-87F3-43EC-B32E-80770CFE0283}" v="55" dt="2021-03-24T09:28:33.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3788" autoAdjust="0"/>
  </p:normalViewPr>
  <p:slideViewPr>
    <p:cSldViewPr snapToGrid="0">
      <p:cViewPr varScale="1">
        <p:scale>
          <a:sx n="116" d="100"/>
          <a:sy n="116" d="100"/>
        </p:scale>
        <p:origin x="10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F3B9C-F0B6-4208-8CEB-4CFD7CB4EEFC}" type="datetimeFigureOut">
              <a:rPr lang="en-GB" smtClean="0"/>
              <a:t>24/03/2021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771F0-E641-42B1-ACB3-E8CB2279705A}" type="slidenum">
              <a:rPr lang="en-GB" smtClean="0"/>
              <a:t>‹#›</a:t>
            </a:fld>
            <a:endParaRPr lang="en-GB"/>
          </a:p>
        </p:txBody>
      </p:sp>
    </p:spTree>
    <p:extLst>
      <p:ext uri="{BB962C8B-B14F-4D97-AF65-F5344CB8AC3E}">
        <p14:creationId xmlns:p14="http://schemas.microsoft.com/office/powerpoint/2010/main" val="279520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3EAA-2826-4783-BEDB-52DBCA16ECD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GB" dirty="0"/>
          </a:p>
        </p:txBody>
      </p:sp>
      <p:sp>
        <p:nvSpPr>
          <p:cNvPr id="3" name="Subtitle 2">
            <a:extLst>
              <a:ext uri="{FF2B5EF4-FFF2-40B4-BE49-F238E27FC236}">
                <a16:creationId xmlns:a16="http://schemas.microsoft.com/office/drawing/2014/main" id="{FF6B883B-CFE5-4292-B918-E875056E03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9" name="Picture 8" descr="A picture containing text, clipart&#10;&#10;Description automatically generated">
            <a:extLst>
              <a:ext uri="{FF2B5EF4-FFF2-40B4-BE49-F238E27FC236}">
                <a16:creationId xmlns:a16="http://schemas.microsoft.com/office/drawing/2014/main" id="{FC05317E-3CB4-4C41-881F-8B70BA9E9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0588" y="5976937"/>
            <a:ext cx="1053299" cy="739775"/>
          </a:xfrm>
          <a:prstGeom prst="rect">
            <a:avLst/>
          </a:prstGeom>
        </p:spPr>
      </p:pic>
      <p:sp>
        <p:nvSpPr>
          <p:cNvPr id="10" name="Footer Placeholder 4">
            <a:extLst>
              <a:ext uri="{FF2B5EF4-FFF2-40B4-BE49-F238E27FC236}">
                <a16:creationId xmlns:a16="http://schemas.microsoft.com/office/drawing/2014/main" id="{2A7A7E02-313C-48EE-B547-001CBA2B9DCC}"/>
              </a:ext>
            </a:extLst>
          </p:cNvPr>
          <p:cNvSpPr txBox="1">
            <a:spLocks/>
          </p:cNvSpPr>
          <p:nvPr userDrawn="1"/>
        </p:nvSpPr>
        <p:spPr>
          <a:xfrm>
            <a:off x="8899073" y="6164261"/>
            <a:ext cx="21015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1" dirty="0"/>
              <a:t>NAMMCO Annual Meeting 28</a:t>
            </a:r>
          </a:p>
          <a:p>
            <a:r>
              <a:rPr lang="en-GB" i="1" dirty="0"/>
              <a:t>22–25 March 2021</a:t>
            </a:r>
          </a:p>
        </p:txBody>
      </p:sp>
    </p:spTree>
    <p:extLst>
      <p:ext uri="{BB962C8B-B14F-4D97-AF65-F5344CB8AC3E}">
        <p14:creationId xmlns:p14="http://schemas.microsoft.com/office/powerpoint/2010/main" val="283345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1F3EB-3003-43E0-A2D6-C7DF6E484429}"/>
              </a:ext>
            </a:extLst>
          </p:cNvPr>
          <p:cNvSpPr>
            <a:spLocks noGrp="1"/>
          </p:cNvSpPr>
          <p:nvPr>
            <p:ph type="title"/>
          </p:nvPr>
        </p:nvSpPr>
        <p:spPr/>
        <p:txBody>
          <a:bodyPr/>
          <a:lstStyle/>
          <a:p>
            <a:r>
              <a:rPr lang="nb-NO"/>
              <a:t>Klikk for å redigere tittelstil</a:t>
            </a:r>
            <a:endParaRPr lang="en-GB"/>
          </a:p>
        </p:txBody>
      </p:sp>
      <p:sp>
        <p:nvSpPr>
          <p:cNvPr id="3" name="Vertical Text Placeholder 2">
            <a:extLst>
              <a:ext uri="{FF2B5EF4-FFF2-40B4-BE49-F238E27FC236}">
                <a16:creationId xmlns:a16="http://schemas.microsoft.com/office/drawing/2014/main" id="{A7B4A041-4092-46B3-B2AD-B8383476C54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107303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0BF50-D172-4EE3-A5E0-5CB80CFA4ACA}"/>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en-GB"/>
          </a:p>
        </p:txBody>
      </p:sp>
      <p:sp>
        <p:nvSpPr>
          <p:cNvPr id="3" name="Vertical Text Placeholder 2">
            <a:extLst>
              <a:ext uri="{FF2B5EF4-FFF2-40B4-BE49-F238E27FC236}">
                <a16:creationId xmlns:a16="http://schemas.microsoft.com/office/drawing/2014/main" id="{823AB556-67CE-49DD-B2A8-E0874183BD3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143579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8051-E2E7-4EBD-9312-53FBBC86476A}"/>
              </a:ext>
            </a:extLst>
          </p:cNvPr>
          <p:cNvSpPr>
            <a:spLocks noGrp="1"/>
          </p:cNvSpPr>
          <p:nvPr>
            <p:ph type="title"/>
          </p:nvPr>
        </p:nvSpPr>
        <p:spPr/>
        <p:txBody>
          <a:bodyPr/>
          <a:lstStyle/>
          <a:p>
            <a:r>
              <a:rPr lang="nb-NO"/>
              <a:t>Klikk for å redigere tittelstil</a:t>
            </a:r>
            <a:endParaRPr lang="en-GB"/>
          </a:p>
        </p:txBody>
      </p:sp>
      <p:sp>
        <p:nvSpPr>
          <p:cNvPr id="3" name="Content Placeholder 2">
            <a:extLst>
              <a:ext uri="{FF2B5EF4-FFF2-40B4-BE49-F238E27FC236}">
                <a16:creationId xmlns:a16="http://schemas.microsoft.com/office/drawing/2014/main" id="{0737F279-BD2E-40F5-9D86-4E97123606C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Footer Placeholder 4">
            <a:extLst>
              <a:ext uri="{FF2B5EF4-FFF2-40B4-BE49-F238E27FC236}">
                <a16:creationId xmlns:a16="http://schemas.microsoft.com/office/drawing/2014/main" id="{67531A42-7C51-4F8A-9C8A-A6C1D5171A27}"/>
              </a:ext>
            </a:extLst>
          </p:cNvPr>
          <p:cNvSpPr>
            <a:spLocks noGrp="1"/>
          </p:cNvSpPr>
          <p:nvPr>
            <p:ph type="ftr" sz="quarter" idx="11"/>
          </p:nvPr>
        </p:nvSpPr>
        <p:spPr>
          <a:xfrm>
            <a:off x="8899073" y="6264275"/>
            <a:ext cx="2101515" cy="365125"/>
          </a:xfrm>
          <a:prstGeom prst="rect">
            <a:avLst/>
          </a:prstGeom>
        </p:spPr>
        <p:txBody>
          <a:bodyPr/>
          <a:lstStyle/>
          <a:p>
            <a:r>
              <a:rPr lang="en-GB" dirty="0"/>
              <a:t>NAMMCO Annual Meeting 28</a:t>
            </a:r>
          </a:p>
          <a:p>
            <a:r>
              <a:rPr lang="en-GB" dirty="0"/>
              <a:t>22–25 March 2021</a:t>
            </a:r>
          </a:p>
        </p:txBody>
      </p:sp>
      <p:pic>
        <p:nvPicPr>
          <p:cNvPr id="8" name="Picture 7" descr="A picture containing text, clipart&#10;&#10;Description automatically generated">
            <a:extLst>
              <a:ext uri="{FF2B5EF4-FFF2-40B4-BE49-F238E27FC236}">
                <a16:creationId xmlns:a16="http://schemas.microsoft.com/office/drawing/2014/main" id="{BE77709D-EBE1-4DB1-9C4A-0F10C18B32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0588" y="5976937"/>
            <a:ext cx="1053299" cy="739775"/>
          </a:xfrm>
          <a:prstGeom prst="rect">
            <a:avLst/>
          </a:prstGeom>
        </p:spPr>
      </p:pic>
    </p:spTree>
    <p:extLst>
      <p:ext uri="{BB962C8B-B14F-4D97-AF65-F5344CB8AC3E}">
        <p14:creationId xmlns:p14="http://schemas.microsoft.com/office/powerpoint/2010/main" val="258627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F2B2-EED5-4518-A043-7B9379FFCA6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GB"/>
          </a:p>
        </p:txBody>
      </p:sp>
      <p:sp>
        <p:nvSpPr>
          <p:cNvPr id="3" name="Text Placeholder 2">
            <a:extLst>
              <a:ext uri="{FF2B5EF4-FFF2-40B4-BE49-F238E27FC236}">
                <a16:creationId xmlns:a16="http://schemas.microsoft.com/office/drawing/2014/main" id="{F6956F2D-BFBC-4B90-813D-D56DC3B8C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Rectangle 6">
            <a:extLst>
              <a:ext uri="{FF2B5EF4-FFF2-40B4-BE49-F238E27FC236}">
                <a16:creationId xmlns:a16="http://schemas.microsoft.com/office/drawing/2014/main" id="{BDA9B51B-485F-4FAB-ADFB-E5172B2F01B3}"/>
              </a:ext>
            </a:extLst>
          </p:cNvPr>
          <p:cNvSpPr/>
          <p:nvPr userDrawn="1"/>
        </p:nvSpPr>
        <p:spPr>
          <a:xfrm>
            <a:off x="11055015" y="6124074"/>
            <a:ext cx="934453" cy="59740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3535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CF8C-1B04-4C5D-A7CB-979A86D59D05}"/>
              </a:ext>
            </a:extLst>
          </p:cNvPr>
          <p:cNvSpPr>
            <a:spLocks noGrp="1"/>
          </p:cNvSpPr>
          <p:nvPr>
            <p:ph type="title"/>
          </p:nvPr>
        </p:nvSpPr>
        <p:spPr/>
        <p:txBody>
          <a:bodyPr/>
          <a:lstStyle/>
          <a:p>
            <a:r>
              <a:rPr lang="nb-NO"/>
              <a:t>Klikk for å redigere tittelstil</a:t>
            </a:r>
            <a:endParaRPr lang="en-GB"/>
          </a:p>
        </p:txBody>
      </p:sp>
      <p:sp>
        <p:nvSpPr>
          <p:cNvPr id="3" name="Content Placeholder 2">
            <a:extLst>
              <a:ext uri="{FF2B5EF4-FFF2-40B4-BE49-F238E27FC236}">
                <a16:creationId xmlns:a16="http://schemas.microsoft.com/office/drawing/2014/main" id="{636B3C33-0EFE-4C63-8A0C-84D7110F2A46}"/>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Content Placeholder 3">
            <a:extLst>
              <a:ext uri="{FF2B5EF4-FFF2-40B4-BE49-F238E27FC236}">
                <a16:creationId xmlns:a16="http://schemas.microsoft.com/office/drawing/2014/main" id="{590D7104-C2A9-4F80-A56C-3B905F4FC8E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Rectangle 7">
            <a:extLst>
              <a:ext uri="{FF2B5EF4-FFF2-40B4-BE49-F238E27FC236}">
                <a16:creationId xmlns:a16="http://schemas.microsoft.com/office/drawing/2014/main" id="{11D27B7B-8179-4FC4-AD6B-809F82DE3FE4}"/>
              </a:ext>
            </a:extLst>
          </p:cNvPr>
          <p:cNvSpPr/>
          <p:nvPr userDrawn="1"/>
        </p:nvSpPr>
        <p:spPr>
          <a:xfrm>
            <a:off x="11055015" y="6124074"/>
            <a:ext cx="934453" cy="59740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4811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42AA-59C7-480A-A697-550CB961455F}"/>
              </a:ext>
            </a:extLst>
          </p:cNvPr>
          <p:cNvSpPr>
            <a:spLocks noGrp="1"/>
          </p:cNvSpPr>
          <p:nvPr>
            <p:ph type="title"/>
          </p:nvPr>
        </p:nvSpPr>
        <p:spPr>
          <a:xfrm>
            <a:off x="839788" y="365125"/>
            <a:ext cx="10515600" cy="1325563"/>
          </a:xfrm>
        </p:spPr>
        <p:txBody>
          <a:bodyPr/>
          <a:lstStyle/>
          <a:p>
            <a:r>
              <a:rPr lang="nb-NO"/>
              <a:t>Klikk for å redigere tittelstil</a:t>
            </a:r>
            <a:endParaRPr lang="en-GB"/>
          </a:p>
        </p:txBody>
      </p:sp>
      <p:sp>
        <p:nvSpPr>
          <p:cNvPr id="3" name="Text Placeholder 2">
            <a:extLst>
              <a:ext uri="{FF2B5EF4-FFF2-40B4-BE49-F238E27FC236}">
                <a16:creationId xmlns:a16="http://schemas.microsoft.com/office/drawing/2014/main" id="{46B0913D-77F7-4D17-A324-713B3AAA33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5BB594FC-F375-4DC3-9160-0C06C575194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Text Placeholder 4">
            <a:extLst>
              <a:ext uri="{FF2B5EF4-FFF2-40B4-BE49-F238E27FC236}">
                <a16:creationId xmlns:a16="http://schemas.microsoft.com/office/drawing/2014/main" id="{D85D6C2B-61DE-4CEA-A975-1EC02575E5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D8F9DFE2-07CF-49E7-848D-1BAB62299F4E}"/>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134351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8EC2-B208-4853-A9A7-5C54A01A2CFB}"/>
              </a:ext>
            </a:extLst>
          </p:cNvPr>
          <p:cNvSpPr>
            <a:spLocks noGrp="1"/>
          </p:cNvSpPr>
          <p:nvPr>
            <p:ph type="title"/>
          </p:nvPr>
        </p:nvSpPr>
        <p:spPr/>
        <p:txBody>
          <a:bodyPr/>
          <a:lstStyle/>
          <a:p>
            <a:r>
              <a:rPr lang="nb-NO"/>
              <a:t>Klikk for å redigere tittelstil</a:t>
            </a:r>
            <a:endParaRPr lang="en-GB"/>
          </a:p>
        </p:txBody>
      </p:sp>
    </p:spTree>
    <p:extLst>
      <p:ext uri="{BB962C8B-B14F-4D97-AF65-F5344CB8AC3E}">
        <p14:creationId xmlns:p14="http://schemas.microsoft.com/office/powerpoint/2010/main" val="154009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90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CB2C-E9C9-45E6-9CB3-4097556A6C7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Content Placeholder 2">
            <a:extLst>
              <a:ext uri="{FF2B5EF4-FFF2-40B4-BE49-F238E27FC236}">
                <a16:creationId xmlns:a16="http://schemas.microsoft.com/office/drawing/2014/main" id="{8242512C-22C0-46B3-93F8-583BA77B4F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Text Placeholder 3">
            <a:extLst>
              <a:ext uri="{FF2B5EF4-FFF2-40B4-BE49-F238E27FC236}">
                <a16:creationId xmlns:a16="http://schemas.microsoft.com/office/drawing/2014/main" id="{E4E8C2AA-9529-4B63-9F4B-272ED1A87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206185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7DE9-56AB-4158-AD0B-3196A1AD6F3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icture Placeholder 2">
            <a:extLst>
              <a:ext uri="{FF2B5EF4-FFF2-40B4-BE49-F238E27FC236}">
                <a16:creationId xmlns:a16="http://schemas.microsoft.com/office/drawing/2014/main" id="{A5B7179C-0DD5-4F35-8BEB-2C3332D7A2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GB"/>
          </a:p>
        </p:txBody>
      </p:sp>
      <p:sp>
        <p:nvSpPr>
          <p:cNvPr id="4" name="Text Placeholder 3">
            <a:extLst>
              <a:ext uri="{FF2B5EF4-FFF2-40B4-BE49-F238E27FC236}">
                <a16:creationId xmlns:a16="http://schemas.microsoft.com/office/drawing/2014/main" id="{E293C818-1A68-42FD-A1DB-4DDC14630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180166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0667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07EF9-9033-4C80-985F-FD872DC73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GB"/>
          </a:p>
        </p:txBody>
      </p:sp>
      <p:sp>
        <p:nvSpPr>
          <p:cNvPr id="3" name="Text Placeholder 2">
            <a:extLst>
              <a:ext uri="{FF2B5EF4-FFF2-40B4-BE49-F238E27FC236}">
                <a16:creationId xmlns:a16="http://schemas.microsoft.com/office/drawing/2014/main" id="{73162F12-3412-47F3-85F8-7868A67E5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7" name="Picture 6" descr="A picture containing text, clipart&#10;&#10;Description automatically generated">
            <a:extLst>
              <a:ext uri="{FF2B5EF4-FFF2-40B4-BE49-F238E27FC236}">
                <a16:creationId xmlns:a16="http://schemas.microsoft.com/office/drawing/2014/main" id="{5193A85D-6212-42E5-B7EF-0678C6B06F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00588" y="5976937"/>
            <a:ext cx="1053299" cy="739775"/>
          </a:xfrm>
          <a:prstGeom prst="rect">
            <a:avLst/>
          </a:prstGeom>
        </p:spPr>
      </p:pic>
      <p:sp>
        <p:nvSpPr>
          <p:cNvPr id="8" name="Footer Placeholder 4">
            <a:extLst>
              <a:ext uri="{FF2B5EF4-FFF2-40B4-BE49-F238E27FC236}">
                <a16:creationId xmlns:a16="http://schemas.microsoft.com/office/drawing/2014/main" id="{90115A0F-1DF4-4D3D-BCFF-E0D826F46B5B}"/>
              </a:ext>
            </a:extLst>
          </p:cNvPr>
          <p:cNvSpPr txBox="1">
            <a:spLocks/>
          </p:cNvSpPr>
          <p:nvPr userDrawn="1"/>
        </p:nvSpPr>
        <p:spPr>
          <a:xfrm>
            <a:off x="8899073" y="6164261"/>
            <a:ext cx="21015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1" dirty="0"/>
              <a:t>NAMMCO Annual Meeting 28</a:t>
            </a:r>
          </a:p>
          <a:p>
            <a:r>
              <a:rPr lang="en-GB" i="1" dirty="0"/>
              <a:t>22–25 March 2021</a:t>
            </a:r>
          </a:p>
        </p:txBody>
      </p:sp>
    </p:spTree>
    <p:extLst>
      <p:ext uri="{BB962C8B-B14F-4D97-AF65-F5344CB8AC3E}">
        <p14:creationId xmlns:p14="http://schemas.microsoft.com/office/powerpoint/2010/main" val="18064667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nammco.no/wp-content/uploads/2017/08/report_committee-inspection-observation-november-2020-1.pdf" TargetMode="External"/><Relationship Id="rId3" Type="http://schemas.openxmlformats.org/officeDocument/2006/relationships/hyperlink" Target="https://nammco.no/wp-content/uploads/2017/08/report-cio-2019-03.pdf" TargetMode="External"/><Relationship Id="rId7" Type="http://schemas.openxmlformats.org/officeDocument/2006/relationships/hyperlink" Target="https://nammco.no/wp-content/uploads/2017/08/report_-committee-inspection-observation-october-2020-.pdf" TargetMode="External"/><Relationship Id="rId2" Type="http://schemas.openxmlformats.org/officeDocument/2006/relationships/hyperlink" Target="https://nammco.no/wp-content/uploads/2017/08/report-committee-on-inspection-and-observation-videomeeting-21-may-2019.pdf" TargetMode="External"/><Relationship Id="rId1" Type="http://schemas.openxmlformats.org/officeDocument/2006/relationships/slideLayout" Target="../slideLayouts/slideLayout2.xml"/><Relationship Id="rId6" Type="http://schemas.openxmlformats.org/officeDocument/2006/relationships/hyperlink" Target="https://nammco.no/wp-content/uploads/2017/08/report-cio-april-2020-02.pdf" TargetMode="External"/><Relationship Id="rId5" Type="http://schemas.openxmlformats.org/officeDocument/2006/relationships/hyperlink" Target="https://nammco.no/wp-content/uploads/2017/08/report-cio-february-2020-01.pdf" TargetMode="External"/><Relationship Id="rId4" Type="http://schemas.openxmlformats.org/officeDocument/2006/relationships/hyperlink" Target="https://nammco.no/wp-content/uploads/2020/09/minutes_cio-preparatory-meeting-observer-course-16-january-2020.pdf" TargetMode="External"/><Relationship Id="rId9" Type="http://schemas.openxmlformats.org/officeDocument/2006/relationships/hyperlink" Target="https://nammco.no/wp-content/uploads/2017/08/report_cio-16-17-february-2021.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80FA-D2BB-42C0-B3BB-1CE4FD06F217}"/>
              </a:ext>
            </a:extLst>
          </p:cNvPr>
          <p:cNvSpPr>
            <a:spLocks noGrp="1"/>
          </p:cNvSpPr>
          <p:nvPr>
            <p:ph type="ctrTitle"/>
          </p:nvPr>
        </p:nvSpPr>
        <p:spPr/>
        <p:txBody>
          <a:bodyPr>
            <a:normAutofit/>
          </a:bodyPr>
          <a:lstStyle/>
          <a:p>
            <a:r>
              <a:rPr lang="en-GB" dirty="0"/>
              <a:t>Committee on Inspection and Observation Committee</a:t>
            </a:r>
          </a:p>
        </p:txBody>
      </p:sp>
      <p:sp>
        <p:nvSpPr>
          <p:cNvPr id="3" name="Subtitle 2">
            <a:extLst>
              <a:ext uri="{FF2B5EF4-FFF2-40B4-BE49-F238E27FC236}">
                <a16:creationId xmlns:a16="http://schemas.microsoft.com/office/drawing/2014/main" id="{DC6DAF3F-8EED-4FC9-BED5-257AE79B1544}"/>
              </a:ext>
            </a:extLst>
          </p:cNvPr>
          <p:cNvSpPr>
            <a:spLocks noGrp="1"/>
          </p:cNvSpPr>
          <p:nvPr>
            <p:ph type="subTitle" idx="1"/>
          </p:nvPr>
        </p:nvSpPr>
        <p:spPr/>
        <p:txBody>
          <a:bodyPr/>
          <a:lstStyle/>
          <a:p>
            <a:r>
              <a:rPr lang="en-GB" dirty="0">
                <a:effectLst/>
                <a:ea typeface="Yu Mincho" panose="02020400000000000000" pitchFamily="18" charset="-128"/>
                <a:cs typeface="Arial" panose="020B0604020202020204" pitchFamily="34" charset="0"/>
              </a:rPr>
              <a:t>Guðni Magnús Eiríksson (IS)</a:t>
            </a:r>
            <a:endParaRPr lang="en-GB" dirty="0">
              <a:effectLst/>
              <a:ea typeface="Times New Roman" panose="02020603050405020304" pitchFamily="18" charset="0"/>
            </a:endParaRPr>
          </a:p>
          <a:p>
            <a:r>
              <a:rPr lang="en-GB" i="1" dirty="0"/>
              <a:t>Chair</a:t>
            </a:r>
          </a:p>
        </p:txBody>
      </p:sp>
    </p:spTree>
    <p:extLst>
      <p:ext uri="{BB962C8B-B14F-4D97-AF65-F5344CB8AC3E}">
        <p14:creationId xmlns:p14="http://schemas.microsoft.com/office/powerpoint/2010/main" val="504465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FAED5-CB5C-4CEA-B685-FA4442CF236B}"/>
              </a:ext>
            </a:extLst>
          </p:cNvPr>
          <p:cNvSpPr>
            <a:spLocks noGrp="1"/>
          </p:cNvSpPr>
          <p:nvPr>
            <p:ph type="title"/>
          </p:nvPr>
        </p:nvSpPr>
        <p:spPr/>
        <p:txBody>
          <a:bodyPr>
            <a:normAutofit fontScale="90000"/>
          </a:bodyPr>
          <a:lstStyle/>
          <a:p>
            <a:r>
              <a:rPr lang="nb-NO" dirty="0"/>
              <a:t>CIO  - item 7.1</a:t>
            </a:r>
            <a:br>
              <a:rPr lang="nb-NO" dirty="0"/>
            </a:br>
            <a:r>
              <a:rPr lang="en-US" sz="3600" dirty="0">
                <a:effectLst/>
                <a:latin typeface="Arial" panose="020B0604020202020204" pitchFamily="34" charset="0"/>
              </a:rPr>
              <a:t>Report of the Committee on Inspection and Observation</a:t>
            </a:r>
            <a:endParaRPr lang="nb-NO" sz="3600" dirty="0"/>
          </a:p>
        </p:txBody>
      </p:sp>
      <p:sp>
        <p:nvSpPr>
          <p:cNvPr id="3" name="Plassholder for innhold 2">
            <a:extLst>
              <a:ext uri="{FF2B5EF4-FFF2-40B4-BE49-F238E27FC236}">
                <a16:creationId xmlns:a16="http://schemas.microsoft.com/office/drawing/2014/main" id="{529385A8-467C-4FCD-BFD6-19203BFAAE8C}"/>
              </a:ext>
            </a:extLst>
          </p:cNvPr>
          <p:cNvSpPr>
            <a:spLocks noGrp="1"/>
          </p:cNvSpPr>
          <p:nvPr>
            <p:ph idx="1"/>
          </p:nvPr>
        </p:nvSpPr>
        <p:spPr/>
        <p:txBody>
          <a:bodyPr>
            <a:normAutofit/>
          </a:bodyPr>
          <a:lstStyle/>
          <a:p>
            <a:pPr marL="0" indent="0">
              <a:buNone/>
            </a:pPr>
            <a:r>
              <a:rPr lang="en-US" sz="2400" b="1" dirty="0">
                <a:cs typeface="Times New Roman" panose="02020603050405020304" pitchFamily="18" charset="0"/>
              </a:rPr>
              <a:t>THE APPOINTMENT OF OBSERVERS TO THE CORPS</a:t>
            </a:r>
          </a:p>
          <a:p>
            <a:r>
              <a:rPr lang="en-US" sz="2400" dirty="0">
                <a:cs typeface="Times New Roman" panose="02020603050405020304" pitchFamily="18" charset="0"/>
              </a:rPr>
              <a:t>Previously, observers have been nominated and approved every year. One of the recommended changes in the guidelines to the Observation Scheme is to have a corps of observers to draw from to avoid a bureaucratic annual procedure. </a:t>
            </a:r>
          </a:p>
          <a:p>
            <a:r>
              <a:rPr lang="en-US" sz="2400" dirty="0">
                <a:cs typeface="Times New Roman" panose="02020603050405020304" pitchFamily="18" charset="0"/>
              </a:rPr>
              <a:t>Council approved all nominated observer candidates for the year 2021 by correspondence 30 October 2020. </a:t>
            </a:r>
            <a:r>
              <a:rPr lang="en-US" sz="2400" dirty="0">
                <a:solidFill>
                  <a:schemeClr val="tx2"/>
                </a:solidFill>
                <a:ea typeface="+mj-ea"/>
                <a:cs typeface="+mj-cs"/>
              </a:rPr>
              <a:t>The CIO recommends that Council extends this approval to be an approval of all the candidates to be members of the observation corps in line with the recommended guidelines </a:t>
            </a:r>
            <a:r>
              <a:rPr lang="en-GB" sz="2400" dirty="0">
                <a:solidFill>
                  <a:schemeClr val="tx2"/>
                </a:solidFill>
                <a:ea typeface="+mj-ea"/>
                <a:cs typeface="+mj-cs"/>
              </a:rPr>
              <a:t>NAMMCO/28/16</a:t>
            </a:r>
            <a:r>
              <a:rPr lang="en-US" sz="2400" dirty="0">
                <a:solidFill>
                  <a:schemeClr val="tx2"/>
                </a:solidFill>
                <a:ea typeface="+mj-ea"/>
                <a:cs typeface="+mj-cs"/>
              </a:rPr>
              <a:t>. </a:t>
            </a:r>
          </a:p>
          <a:p>
            <a:r>
              <a:rPr lang="en-US" sz="2400" dirty="0">
                <a:cs typeface="Times New Roman" panose="02020603050405020304" pitchFamily="18" charset="0"/>
              </a:rPr>
              <a:t>All candidates are listed in NAMMCO/28/11 Appendix 2. </a:t>
            </a:r>
            <a:endParaRPr lang="nb-NO" sz="2400" dirty="0">
              <a:cs typeface="Times New Roman" panose="02020603050405020304" pitchFamily="18" charset="0"/>
            </a:endParaRPr>
          </a:p>
        </p:txBody>
      </p:sp>
      <p:sp>
        <p:nvSpPr>
          <p:cNvPr id="4" name="Tittel 1">
            <a:extLst>
              <a:ext uri="{FF2B5EF4-FFF2-40B4-BE49-F238E27FC236}">
                <a16:creationId xmlns:a16="http://schemas.microsoft.com/office/drawing/2014/main" id="{E80EFFEF-FCC5-4A43-8C2D-47E4A25DE1EB}"/>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309592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FAED5-CB5C-4CEA-B685-FA4442CF236B}"/>
              </a:ext>
            </a:extLst>
          </p:cNvPr>
          <p:cNvSpPr>
            <a:spLocks noGrp="1"/>
          </p:cNvSpPr>
          <p:nvPr>
            <p:ph type="title"/>
          </p:nvPr>
        </p:nvSpPr>
        <p:spPr/>
        <p:txBody>
          <a:bodyPr>
            <a:normAutofit fontScale="90000"/>
          </a:bodyPr>
          <a:lstStyle/>
          <a:p>
            <a:r>
              <a:rPr lang="nb-NO" dirty="0"/>
              <a:t>CIO  - item 7.1</a:t>
            </a:r>
            <a:br>
              <a:rPr lang="nb-NO" dirty="0"/>
            </a:br>
            <a:r>
              <a:rPr lang="en-US" sz="3600" dirty="0">
                <a:effectLst/>
                <a:latin typeface="Arial" panose="020B0604020202020204" pitchFamily="34" charset="0"/>
              </a:rPr>
              <a:t>Report of the Committee on Inspection and Observation</a:t>
            </a:r>
            <a:endParaRPr lang="nb-NO" sz="3600" dirty="0"/>
          </a:p>
        </p:txBody>
      </p:sp>
      <p:pic>
        <p:nvPicPr>
          <p:cNvPr id="4" name="Picture 3">
            <a:extLst>
              <a:ext uri="{FF2B5EF4-FFF2-40B4-BE49-F238E27FC236}">
                <a16:creationId xmlns:a16="http://schemas.microsoft.com/office/drawing/2014/main" id="{11A504D7-DEDA-40D6-9EAE-30828FCD063F}"/>
              </a:ext>
            </a:extLst>
          </p:cNvPr>
          <p:cNvPicPr>
            <a:picLocks noChangeAspect="1"/>
          </p:cNvPicPr>
          <p:nvPr/>
        </p:nvPicPr>
        <p:blipFill>
          <a:blip r:embed="rId2"/>
          <a:stretch>
            <a:fillRect/>
          </a:stretch>
        </p:blipFill>
        <p:spPr>
          <a:xfrm>
            <a:off x="146892" y="2264111"/>
            <a:ext cx="3306000" cy="4456333"/>
          </a:xfrm>
          <a:prstGeom prst="rect">
            <a:avLst/>
          </a:prstGeom>
        </p:spPr>
      </p:pic>
      <p:sp>
        <p:nvSpPr>
          <p:cNvPr id="6" name="Content Placeholder 5">
            <a:extLst>
              <a:ext uri="{FF2B5EF4-FFF2-40B4-BE49-F238E27FC236}">
                <a16:creationId xmlns:a16="http://schemas.microsoft.com/office/drawing/2014/main" id="{43CC4081-7B5C-49B2-B537-2FC277F7EEF1}"/>
              </a:ext>
            </a:extLst>
          </p:cNvPr>
          <p:cNvSpPr>
            <a:spLocks noGrp="1"/>
          </p:cNvSpPr>
          <p:nvPr>
            <p:ph idx="1"/>
          </p:nvPr>
        </p:nvSpPr>
        <p:spPr>
          <a:xfrm>
            <a:off x="146892" y="1632678"/>
            <a:ext cx="7134751" cy="514904"/>
          </a:xfrm>
        </p:spPr>
        <p:txBody>
          <a:bodyPr/>
          <a:lstStyle/>
          <a:p>
            <a:r>
              <a:rPr lang="en-US" sz="2800" dirty="0">
                <a:latin typeface="Calibri" panose="020F0502020204030204" pitchFamily="34" charset="0"/>
                <a:cs typeface="Times New Roman" panose="02020603050405020304" pitchFamily="18" charset="0"/>
              </a:rPr>
              <a:t>Nominated observer candidates:</a:t>
            </a:r>
            <a:endParaRPr lang="is-IS" dirty="0"/>
          </a:p>
        </p:txBody>
      </p:sp>
      <p:pic>
        <p:nvPicPr>
          <p:cNvPr id="9" name="Picture 8">
            <a:extLst>
              <a:ext uri="{FF2B5EF4-FFF2-40B4-BE49-F238E27FC236}">
                <a16:creationId xmlns:a16="http://schemas.microsoft.com/office/drawing/2014/main" id="{B73BCFD9-B4F5-4740-A2B2-E495860EA0F9}"/>
              </a:ext>
            </a:extLst>
          </p:cNvPr>
          <p:cNvPicPr>
            <a:picLocks noChangeAspect="1"/>
          </p:cNvPicPr>
          <p:nvPr/>
        </p:nvPicPr>
        <p:blipFill>
          <a:blip r:embed="rId3"/>
          <a:stretch>
            <a:fillRect/>
          </a:stretch>
        </p:blipFill>
        <p:spPr>
          <a:xfrm>
            <a:off x="3404442" y="2263768"/>
            <a:ext cx="3877201" cy="4459737"/>
          </a:xfrm>
          <a:prstGeom prst="rect">
            <a:avLst/>
          </a:prstGeom>
        </p:spPr>
      </p:pic>
      <p:sp>
        <p:nvSpPr>
          <p:cNvPr id="10" name="Content Placeholder 5">
            <a:extLst>
              <a:ext uri="{FF2B5EF4-FFF2-40B4-BE49-F238E27FC236}">
                <a16:creationId xmlns:a16="http://schemas.microsoft.com/office/drawing/2014/main" id="{4B702F48-CDE2-438B-9E95-02E5FD32C7AE}"/>
              </a:ext>
            </a:extLst>
          </p:cNvPr>
          <p:cNvSpPr txBox="1">
            <a:spLocks/>
          </p:cNvSpPr>
          <p:nvPr/>
        </p:nvSpPr>
        <p:spPr>
          <a:xfrm>
            <a:off x="8086987" y="2506531"/>
            <a:ext cx="3266813" cy="34077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s-IS" sz="1400" dirty="0" err="1">
                <a:latin typeface="Calibri" panose="020F0502020204030204" pitchFamily="34" charset="0"/>
                <a:cs typeface="Times New Roman" panose="02020603050405020304" pitchFamily="18" charset="0"/>
              </a:rPr>
              <a:t>In</a:t>
            </a:r>
            <a:r>
              <a:rPr lang="is-IS" sz="1400" dirty="0">
                <a:latin typeface="Calibri" panose="020F0502020204030204" pitchFamily="34" charset="0"/>
                <a:cs typeface="Times New Roman" panose="02020603050405020304" pitchFamily="18" charset="0"/>
              </a:rPr>
              <a:t> </a:t>
            </a:r>
            <a:r>
              <a:rPr lang="is-IS" sz="1400" dirty="0" err="1">
                <a:latin typeface="Calibri" panose="020F0502020204030204" pitchFamily="34" charset="0"/>
                <a:cs typeface="Times New Roman" panose="02020603050405020304" pitchFamily="18" charset="0"/>
              </a:rPr>
              <a:t>recommended</a:t>
            </a:r>
            <a:r>
              <a:rPr lang="is-IS" sz="1400" dirty="0">
                <a:latin typeface="Calibri" panose="020F0502020204030204" pitchFamily="34" charset="0"/>
                <a:cs typeface="Times New Roman" panose="02020603050405020304" pitchFamily="18" charset="0"/>
              </a:rPr>
              <a:t> </a:t>
            </a:r>
            <a:r>
              <a:rPr lang="is-IS" sz="1400" dirty="0" err="1">
                <a:latin typeface="Calibri" panose="020F0502020204030204" pitchFamily="34" charset="0"/>
                <a:cs typeface="Times New Roman" panose="02020603050405020304" pitchFamily="18" charset="0"/>
              </a:rPr>
              <a:t>Guidelines</a:t>
            </a:r>
            <a:r>
              <a:rPr lang="is-IS" sz="1400" dirty="0">
                <a:latin typeface="Calibri" panose="020F0502020204030204" pitchFamily="34" charset="0"/>
                <a:cs typeface="Times New Roman" panose="02020603050405020304" pitchFamily="18" charset="0"/>
              </a:rPr>
              <a:t>:</a:t>
            </a:r>
          </a:p>
          <a:p>
            <a:pPr marL="0" indent="0">
              <a:buNone/>
            </a:pPr>
            <a:r>
              <a:rPr lang="is-IS" sz="1400" b="1" dirty="0" err="1">
                <a:latin typeface="Calibri" panose="020F0502020204030204" pitchFamily="34" charset="0"/>
                <a:cs typeface="Times New Roman" panose="02020603050405020304" pitchFamily="18" charset="0"/>
              </a:rPr>
              <a:t>Appointment</a:t>
            </a:r>
            <a:r>
              <a:rPr lang="is-IS" sz="1400" b="1" dirty="0">
                <a:latin typeface="Calibri" panose="020F0502020204030204" pitchFamily="34" charset="0"/>
                <a:cs typeface="Times New Roman" panose="02020603050405020304" pitchFamily="18" charset="0"/>
              </a:rPr>
              <a:t> of </a:t>
            </a:r>
            <a:r>
              <a:rPr lang="is-IS" sz="1400" b="1" dirty="0" err="1">
                <a:latin typeface="Calibri" panose="020F0502020204030204" pitchFamily="34" charset="0"/>
                <a:cs typeface="Times New Roman" panose="02020603050405020304" pitchFamily="18" charset="0"/>
              </a:rPr>
              <a:t>observers</a:t>
            </a:r>
            <a:r>
              <a:rPr lang="is-IS" sz="1400" b="1" dirty="0">
                <a:latin typeface="Calibri" panose="020F0502020204030204" pitchFamily="34" charset="0"/>
                <a:cs typeface="Times New Roman" panose="02020603050405020304" pitchFamily="18" charset="0"/>
              </a:rPr>
              <a:t> </a:t>
            </a:r>
          </a:p>
          <a:p>
            <a:r>
              <a:rPr lang="en-US" sz="1400" dirty="0">
                <a:latin typeface="Calibri" panose="020F0502020204030204" pitchFamily="34" charset="0"/>
                <a:cs typeface="Times New Roman" panose="02020603050405020304" pitchFamily="18" charset="0"/>
              </a:rPr>
              <a:t>The NAMMCO Council approves and appoints observers. An approved observer will continue to function in the role until his/her services are withdrawn/cancelled by either personal notification or notification by the (nominating) member country. </a:t>
            </a:r>
          </a:p>
          <a:p>
            <a:r>
              <a:rPr lang="en-US" sz="1400" dirty="0">
                <a:latin typeface="Calibri" panose="020F0502020204030204" pitchFamily="34" charset="0"/>
                <a:cs typeface="Times New Roman" panose="02020603050405020304" pitchFamily="18" charset="0"/>
              </a:rPr>
              <a:t>Member countries are required to contribute a minimum of two candidates to the corps of observers. </a:t>
            </a:r>
            <a:endParaRPr lang="is-IS" sz="1400" dirty="0">
              <a:latin typeface="Calibri" panose="020F0502020204030204" pitchFamily="34" charset="0"/>
              <a:cs typeface="Times New Roman" panose="02020603050405020304" pitchFamily="18" charset="0"/>
            </a:endParaRPr>
          </a:p>
        </p:txBody>
      </p:sp>
      <p:sp>
        <p:nvSpPr>
          <p:cNvPr id="7" name="Tittel 1">
            <a:extLst>
              <a:ext uri="{FF2B5EF4-FFF2-40B4-BE49-F238E27FC236}">
                <a16:creationId xmlns:a16="http://schemas.microsoft.com/office/drawing/2014/main" id="{CE1A23B0-8D4B-4311-B405-25D99DFB5BAA}"/>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30465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FAED5-CB5C-4CEA-B685-FA4442CF236B}"/>
              </a:ext>
            </a:extLst>
          </p:cNvPr>
          <p:cNvSpPr>
            <a:spLocks noGrp="1"/>
          </p:cNvSpPr>
          <p:nvPr>
            <p:ph type="title"/>
          </p:nvPr>
        </p:nvSpPr>
        <p:spPr/>
        <p:txBody>
          <a:bodyPr>
            <a:normAutofit fontScale="90000"/>
          </a:bodyPr>
          <a:lstStyle/>
          <a:p>
            <a:r>
              <a:rPr lang="nb-NO" dirty="0"/>
              <a:t>CIO  - item 7.1</a:t>
            </a:r>
            <a:br>
              <a:rPr lang="nb-NO" dirty="0"/>
            </a:br>
            <a:r>
              <a:rPr lang="en-US" sz="3600" dirty="0">
                <a:effectLst/>
                <a:latin typeface="Arial" panose="020B0604020202020204" pitchFamily="34" charset="0"/>
              </a:rPr>
              <a:t>Report of the Committee on Inspection and Observation</a:t>
            </a:r>
            <a:endParaRPr lang="nb-NO" sz="3600" dirty="0"/>
          </a:p>
        </p:txBody>
      </p:sp>
      <p:sp>
        <p:nvSpPr>
          <p:cNvPr id="3" name="Plassholder for innhold 2">
            <a:extLst>
              <a:ext uri="{FF2B5EF4-FFF2-40B4-BE49-F238E27FC236}">
                <a16:creationId xmlns:a16="http://schemas.microsoft.com/office/drawing/2014/main" id="{529385A8-467C-4FCD-BFD6-19203BFAAE8C}"/>
              </a:ext>
            </a:extLst>
          </p:cNvPr>
          <p:cNvSpPr>
            <a:spLocks noGrp="1"/>
          </p:cNvSpPr>
          <p:nvPr>
            <p:ph idx="1"/>
          </p:nvPr>
        </p:nvSpPr>
        <p:spPr/>
        <p:txBody>
          <a:bodyPr>
            <a:normAutofit/>
          </a:bodyPr>
          <a:lstStyle/>
          <a:p>
            <a:pPr marL="0" indent="0">
              <a:buNone/>
            </a:pPr>
            <a:r>
              <a:rPr lang="en-US" sz="2400" b="1" dirty="0">
                <a:latin typeface="Calibri" panose="020F0502020204030204" pitchFamily="34" charset="0"/>
                <a:cs typeface="Times New Roman" panose="02020603050405020304" pitchFamily="18" charset="0"/>
              </a:rPr>
              <a:t>TERMS OF REFERENCE OF THE CIO </a:t>
            </a:r>
          </a:p>
          <a:p>
            <a:r>
              <a:rPr lang="en-US" sz="2400" dirty="0">
                <a:latin typeface="Calibri" panose="020F0502020204030204" pitchFamily="34" charset="0"/>
                <a:cs typeface="Times New Roman" panose="02020603050405020304" pitchFamily="18" charset="0"/>
              </a:rPr>
              <a:t>The adoption of the Observation Scheme requires changes to the Terms of Reference (</a:t>
            </a:r>
            <a:r>
              <a:rPr lang="en-US" sz="2400" dirty="0" err="1">
                <a:latin typeface="Calibri" panose="020F0502020204030204" pitchFamily="34" charset="0"/>
                <a:cs typeface="Times New Roman" panose="02020603050405020304" pitchFamily="18" charset="0"/>
              </a:rPr>
              <a:t>ToR</a:t>
            </a:r>
            <a:r>
              <a:rPr lang="en-US" sz="2400" dirty="0">
                <a:latin typeface="Calibri" panose="020F0502020204030204" pitchFamily="34" charset="0"/>
                <a:cs typeface="Times New Roman" panose="02020603050405020304" pitchFamily="18" charset="0"/>
              </a:rPr>
              <a:t>) as described in the Rules of Procedure (</a:t>
            </a:r>
            <a:r>
              <a:rPr lang="en-US" sz="2400" dirty="0" err="1">
                <a:latin typeface="Calibri" panose="020F0502020204030204" pitchFamily="34" charset="0"/>
                <a:cs typeface="Times New Roman" panose="02020603050405020304" pitchFamily="18" charset="0"/>
              </a:rPr>
              <a:t>RoP</a:t>
            </a:r>
            <a:r>
              <a:rPr lang="en-US" sz="2400" dirty="0">
                <a:latin typeface="Calibri" panose="020F0502020204030204" pitchFamily="34" charset="0"/>
                <a:cs typeface="Times New Roman" panose="02020603050405020304" pitchFamily="18" charset="0"/>
              </a:rPr>
              <a:t>) for the CIO. The CIO also proposes that, should the Council endorse the recommendations put forward under item 7.2.1, the </a:t>
            </a:r>
            <a:r>
              <a:rPr lang="en-US" sz="2400" dirty="0" err="1">
                <a:latin typeface="Calibri" panose="020F0502020204030204" pitchFamily="34" charset="0"/>
                <a:cs typeface="Times New Roman" panose="02020603050405020304" pitchFamily="18" charset="0"/>
              </a:rPr>
              <a:t>ToR</a:t>
            </a:r>
            <a:r>
              <a:rPr lang="en-US" sz="2400" dirty="0">
                <a:latin typeface="Calibri" panose="020F0502020204030204" pitchFamily="34" charset="0"/>
                <a:cs typeface="Times New Roman" panose="02020603050405020304" pitchFamily="18" charset="0"/>
              </a:rPr>
              <a:t> should be amended to include a reference to national inspection schemes. </a:t>
            </a:r>
          </a:p>
          <a:p>
            <a:r>
              <a:rPr lang="en-US" sz="2400" dirty="0">
                <a:latin typeface="Calibri" panose="020F0502020204030204" pitchFamily="34" charset="0"/>
                <a:cs typeface="Times New Roman" panose="02020603050405020304" pitchFamily="18" charset="0"/>
              </a:rPr>
              <a:t>Strengthen transparency and clarity, it was seen as expedient to include a reference to national inspection schemes and the CIOs mandate to give advice on these should Council require this. Recommended new text of the Terms of Reference in the CIO Rules of Procedure (NAMMCO 28/10 - Appendix 1) </a:t>
            </a:r>
          </a:p>
          <a:p>
            <a:r>
              <a:rPr lang="en-US" sz="2400" dirty="0">
                <a:latin typeface="Calibri" panose="020F0502020204030204" pitchFamily="34" charset="0"/>
                <a:cs typeface="Times New Roman" panose="02020603050405020304" pitchFamily="18" charset="0"/>
              </a:rPr>
              <a:t>To be addressed by Council at later date.</a:t>
            </a:r>
          </a:p>
          <a:p>
            <a:endParaRPr lang="en-US" sz="1600" b="0" i="0" dirty="0">
              <a:effectLst/>
              <a:latin typeface="Segoe UI" panose="020B0502040204020203" pitchFamily="34" charset="0"/>
            </a:endParaRPr>
          </a:p>
          <a:p>
            <a:pPr lvl="1"/>
            <a:endParaRPr lang="en-US" sz="2000" dirty="0">
              <a:latin typeface="Calibri" panose="020F0502020204030204" pitchFamily="34" charset="0"/>
              <a:cs typeface="Times New Roman" panose="02020603050405020304" pitchFamily="18" charset="0"/>
            </a:endParaRPr>
          </a:p>
          <a:p>
            <a:pPr marL="0" indent="0">
              <a:buNone/>
            </a:pPr>
            <a:endParaRPr lang="nb-NO" sz="2400" dirty="0">
              <a:latin typeface="Calibri" panose="020F0502020204030204" pitchFamily="34" charset="0"/>
              <a:cs typeface="Times New Roman" panose="02020603050405020304" pitchFamily="18" charset="0"/>
            </a:endParaRPr>
          </a:p>
        </p:txBody>
      </p:sp>
      <p:sp>
        <p:nvSpPr>
          <p:cNvPr id="4" name="Tittel 1">
            <a:extLst>
              <a:ext uri="{FF2B5EF4-FFF2-40B4-BE49-F238E27FC236}">
                <a16:creationId xmlns:a16="http://schemas.microsoft.com/office/drawing/2014/main" id="{F49A04CB-F0E8-484C-B8DC-FA575445C215}"/>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3868816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FAED5-CB5C-4CEA-B685-FA4442CF236B}"/>
              </a:ext>
            </a:extLst>
          </p:cNvPr>
          <p:cNvSpPr>
            <a:spLocks noGrp="1"/>
          </p:cNvSpPr>
          <p:nvPr>
            <p:ph type="title"/>
          </p:nvPr>
        </p:nvSpPr>
        <p:spPr/>
        <p:txBody>
          <a:bodyPr>
            <a:normAutofit fontScale="90000"/>
          </a:bodyPr>
          <a:lstStyle/>
          <a:p>
            <a:r>
              <a:rPr lang="nb-NO" dirty="0"/>
              <a:t>CIO  - item 7.1</a:t>
            </a:r>
            <a:br>
              <a:rPr lang="nb-NO" dirty="0"/>
            </a:br>
            <a:r>
              <a:rPr lang="en-US" sz="3600" dirty="0">
                <a:effectLst/>
                <a:latin typeface="Arial" panose="020B0604020202020204" pitchFamily="34" charset="0"/>
              </a:rPr>
              <a:t>Report of the Committee on Inspection and Observation</a:t>
            </a:r>
            <a:endParaRPr lang="nb-NO" sz="3600" dirty="0"/>
          </a:p>
        </p:txBody>
      </p:sp>
      <p:pic>
        <p:nvPicPr>
          <p:cNvPr id="6" name="Picture 5">
            <a:extLst>
              <a:ext uri="{FF2B5EF4-FFF2-40B4-BE49-F238E27FC236}">
                <a16:creationId xmlns:a16="http://schemas.microsoft.com/office/drawing/2014/main" id="{48D414EE-F1C6-4B97-8B1D-6CDBB77D066D}"/>
              </a:ext>
            </a:extLst>
          </p:cNvPr>
          <p:cNvPicPr>
            <a:picLocks noChangeAspect="1"/>
          </p:cNvPicPr>
          <p:nvPr/>
        </p:nvPicPr>
        <p:blipFill>
          <a:blip r:embed="rId2"/>
          <a:stretch>
            <a:fillRect/>
          </a:stretch>
        </p:blipFill>
        <p:spPr>
          <a:xfrm>
            <a:off x="1992386" y="1980850"/>
            <a:ext cx="7620000" cy="3886200"/>
          </a:xfrm>
          <a:prstGeom prst="rect">
            <a:avLst/>
          </a:prstGeom>
        </p:spPr>
      </p:pic>
      <p:sp>
        <p:nvSpPr>
          <p:cNvPr id="4" name="Tittel 1">
            <a:extLst>
              <a:ext uri="{FF2B5EF4-FFF2-40B4-BE49-F238E27FC236}">
                <a16:creationId xmlns:a16="http://schemas.microsoft.com/office/drawing/2014/main" id="{B4A74830-D140-40A5-A130-3BB2B6291FE7}"/>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169259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FAED5-CB5C-4CEA-B685-FA4442CF236B}"/>
              </a:ext>
            </a:extLst>
          </p:cNvPr>
          <p:cNvSpPr>
            <a:spLocks noGrp="1"/>
          </p:cNvSpPr>
          <p:nvPr>
            <p:ph type="title"/>
          </p:nvPr>
        </p:nvSpPr>
        <p:spPr/>
        <p:txBody>
          <a:bodyPr>
            <a:normAutofit fontScale="90000"/>
          </a:bodyPr>
          <a:lstStyle/>
          <a:p>
            <a:r>
              <a:rPr lang="nb-NO" dirty="0"/>
              <a:t>CIO  - item 7.2</a:t>
            </a:r>
            <a:br>
              <a:rPr lang="is-IS" dirty="0"/>
            </a:br>
            <a:r>
              <a:rPr lang="en-US" sz="3600" dirty="0"/>
              <a:t>Revisions to the Inspection and Observation Scheme </a:t>
            </a:r>
            <a:br>
              <a:rPr lang="is-IS" sz="1800" b="0" i="0" u="none" strike="noStrike" baseline="0" dirty="0">
                <a:solidFill>
                  <a:srgbClr val="000000"/>
                </a:solidFill>
              </a:rPr>
            </a:br>
            <a:endParaRPr lang="nb-NO" sz="3600" dirty="0"/>
          </a:p>
        </p:txBody>
      </p:sp>
      <p:sp>
        <p:nvSpPr>
          <p:cNvPr id="3" name="Plassholder for innhold 2">
            <a:extLst>
              <a:ext uri="{FF2B5EF4-FFF2-40B4-BE49-F238E27FC236}">
                <a16:creationId xmlns:a16="http://schemas.microsoft.com/office/drawing/2014/main" id="{529385A8-467C-4FCD-BFD6-19203BFAAE8C}"/>
              </a:ext>
            </a:extLst>
          </p:cNvPr>
          <p:cNvSpPr>
            <a:spLocks noGrp="1"/>
          </p:cNvSpPr>
          <p:nvPr>
            <p:ph idx="1"/>
          </p:nvPr>
        </p:nvSpPr>
        <p:spPr/>
        <p:txBody>
          <a:bodyPr/>
          <a:lstStyle/>
          <a:p>
            <a:endParaRPr lang="is-IS" sz="2000" dirty="0">
              <a:latin typeface="Calibri" panose="020F0502020204030204" pitchFamily="34" charset="0"/>
              <a:cs typeface="Times New Roman" panose="02020603050405020304" pitchFamily="18" charset="0"/>
            </a:endParaRPr>
          </a:p>
          <a:p>
            <a:r>
              <a:rPr lang="is-IS" sz="3200" dirty="0">
                <a:latin typeface="Calibri" panose="020F0502020204030204" pitchFamily="34" charset="0"/>
                <a:cs typeface="Times New Roman" panose="02020603050405020304" pitchFamily="18" charset="0"/>
              </a:rPr>
              <a:t>7.2.1 </a:t>
            </a:r>
            <a:r>
              <a:rPr lang="is-IS" sz="3200" dirty="0" err="1">
                <a:latin typeface="Calibri" panose="020F0502020204030204" pitchFamily="34" charset="0"/>
                <a:cs typeface="Times New Roman" panose="02020603050405020304" pitchFamily="18" charset="0"/>
              </a:rPr>
              <a:t>Section</a:t>
            </a:r>
            <a:r>
              <a:rPr lang="is-IS" sz="3200" dirty="0">
                <a:latin typeface="Calibri" panose="020F0502020204030204" pitchFamily="34" charset="0"/>
                <a:cs typeface="Times New Roman" panose="02020603050405020304" pitchFamily="18" charset="0"/>
              </a:rPr>
              <a:t> A </a:t>
            </a:r>
          </a:p>
          <a:p>
            <a:r>
              <a:rPr lang="is-IS" sz="3200" dirty="0">
                <a:latin typeface="Calibri" panose="020F0502020204030204" pitchFamily="34" charset="0"/>
                <a:cs typeface="Times New Roman" panose="02020603050405020304" pitchFamily="18" charset="0"/>
              </a:rPr>
              <a:t>7.2.2 </a:t>
            </a:r>
            <a:r>
              <a:rPr lang="is-IS" sz="3200" dirty="0" err="1">
                <a:latin typeface="Calibri" panose="020F0502020204030204" pitchFamily="34" charset="0"/>
                <a:cs typeface="Times New Roman" panose="02020603050405020304" pitchFamily="18" charset="0"/>
              </a:rPr>
              <a:t>Section</a:t>
            </a:r>
            <a:r>
              <a:rPr lang="is-IS" sz="3200" dirty="0">
                <a:latin typeface="Calibri" panose="020F0502020204030204" pitchFamily="34" charset="0"/>
                <a:cs typeface="Times New Roman" panose="02020603050405020304" pitchFamily="18" charset="0"/>
              </a:rPr>
              <a:t> B </a:t>
            </a:r>
          </a:p>
        </p:txBody>
      </p:sp>
      <p:sp>
        <p:nvSpPr>
          <p:cNvPr id="4" name="Tittel 1">
            <a:extLst>
              <a:ext uri="{FF2B5EF4-FFF2-40B4-BE49-F238E27FC236}">
                <a16:creationId xmlns:a16="http://schemas.microsoft.com/office/drawing/2014/main" id="{C64E99F8-D4B1-4DB9-B237-E88F7557F738}"/>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672324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455570-CF7A-4165-9C0D-F25AF83EF7AA}"/>
              </a:ext>
            </a:extLst>
          </p:cNvPr>
          <p:cNvSpPr>
            <a:spLocks noGrp="1"/>
          </p:cNvSpPr>
          <p:nvPr>
            <p:ph type="title"/>
          </p:nvPr>
        </p:nvSpPr>
        <p:spPr/>
        <p:txBody>
          <a:bodyPr>
            <a:normAutofit/>
          </a:bodyPr>
          <a:lstStyle/>
          <a:p>
            <a:r>
              <a:rPr lang="nb-NO" dirty="0"/>
              <a:t>CIO – item 7.2.1</a:t>
            </a:r>
            <a:br>
              <a:rPr lang="nb-NO" dirty="0"/>
            </a:br>
            <a:r>
              <a:rPr lang="nb-NO" sz="3600" b="1" dirty="0"/>
              <a:t>Section A </a:t>
            </a:r>
            <a:r>
              <a:rPr lang="en-GB" sz="3600" kern="1600" dirty="0">
                <a:latin typeface="Calibri" panose="020F0502020204030204" pitchFamily="34" charset="0"/>
                <a:ea typeface="MS Gothic" panose="020B0609070205080204" pitchFamily="49" charset="-128"/>
                <a:cs typeface="Times New Roman" panose="02020603050405020304" pitchFamily="18" charset="0"/>
              </a:rPr>
              <a:t>on common elements of national inspections</a:t>
            </a:r>
            <a:endParaRPr lang="nb-NO" sz="3600" dirty="0"/>
          </a:p>
        </p:txBody>
      </p:sp>
      <p:sp>
        <p:nvSpPr>
          <p:cNvPr id="3" name="Plassholder for innhold 2">
            <a:extLst>
              <a:ext uri="{FF2B5EF4-FFF2-40B4-BE49-F238E27FC236}">
                <a16:creationId xmlns:a16="http://schemas.microsoft.com/office/drawing/2014/main" id="{43126CC8-1BEA-4509-A69F-3D4C932DE5F3}"/>
              </a:ext>
            </a:extLst>
          </p:cNvPr>
          <p:cNvSpPr>
            <a:spLocks noGrp="1"/>
          </p:cNvSpPr>
          <p:nvPr>
            <p:ph idx="1"/>
          </p:nvPr>
        </p:nvSpPr>
        <p:spPr/>
        <p:txBody>
          <a:bodyPr/>
          <a:lstStyle/>
          <a:p>
            <a:pPr algn="just">
              <a:spcAft>
                <a:spcPts val="60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Reviewing Section A (see NAMMCO/28/FI04), the CIO agreed that these guidelines were outdated in the sense that most of the elements are de facto incorporated in today’s national inspection schemes for the hunts in question (hunting with harpoon gun).  It was also noted that national inspection systems usually build on international fisheries standards, and that there is no apparent need to reinvent the wheel.  </a:t>
            </a:r>
          </a:p>
          <a:p>
            <a:pPr algn="just">
              <a:spcAft>
                <a:spcPts val="60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When Section A was developed, it was designed to give inspectors the possibility to collect scientific data. However, the reality is that data identified as important for the work of the scientific committee and other committees have been collected through other channels. </a:t>
            </a:r>
          </a:p>
          <a:p>
            <a:pPr algn="just">
              <a:spcAft>
                <a:spcPts val="60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Concluding its review of Section A, the CIO </a:t>
            </a:r>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recommends</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that Section A is redundant and the CIO there is no proposal for developing common elements for member countries national inspection schemes of other hunts. </a:t>
            </a:r>
          </a:p>
          <a:p>
            <a:r>
              <a:rPr lang="en-GB" sz="2800" b="1"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Recommendation to Council: Section A is redundant today</a:t>
            </a:r>
          </a:p>
          <a:p>
            <a:endParaRPr lang="nb-NO" dirty="0"/>
          </a:p>
        </p:txBody>
      </p:sp>
      <p:sp>
        <p:nvSpPr>
          <p:cNvPr id="4" name="Tittel 1">
            <a:extLst>
              <a:ext uri="{FF2B5EF4-FFF2-40B4-BE49-F238E27FC236}">
                <a16:creationId xmlns:a16="http://schemas.microsoft.com/office/drawing/2014/main" id="{98459D25-A047-4E07-BFCC-75F12076F3CF}"/>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198179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9F7477-2AC7-48EC-981A-2AB36FC348A4}"/>
              </a:ext>
            </a:extLst>
          </p:cNvPr>
          <p:cNvSpPr>
            <a:spLocks noGrp="1"/>
          </p:cNvSpPr>
          <p:nvPr>
            <p:ph type="title"/>
          </p:nvPr>
        </p:nvSpPr>
        <p:spPr>
          <a:xfrm>
            <a:off x="838200" y="365126"/>
            <a:ext cx="10515600" cy="722270"/>
          </a:xfrm>
        </p:spPr>
        <p:txBody>
          <a:bodyPr>
            <a:normAutofit/>
          </a:bodyPr>
          <a:lstStyle/>
          <a:p>
            <a:r>
              <a:rPr lang="nb-NO" sz="3200" b="1" dirty="0" err="1"/>
              <a:t>Section</a:t>
            </a:r>
            <a:r>
              <a:rPr lang="nb-NO" sz="3200" b="1" dirty="0"/>
              <a:t> B: Guidelines to </a:t>
            </a:r>
            <a:r>
              <a:rPr lang="nb-NO" sz="3200" b="1" dirty="0" err="1"/>
              <a:t>the</a:t>
            </a:r>
            <a:r>
              <a:rPr lang="nb-NO" sz="3200" b="1" dirty="0"/>
              <a:t> </a:t>
            </a:r>
            <a:r>
              <a:rPr lang="nb-NO" sz="3200" b="1" dirty="0" err="1"/>
              <a:t>Observation</a:t>
            </a:r>
            <a:r>
              <a:rPr lang="nb-NO" sz="3200" b="1" dirty="0"/>
              <a:t> </a:t>
            </a:r>
            <a:r>
              <a:rPr lang="nb-NO" sz="3200" b="1" dirty="0" err="1"/>
              <a:t>Scheme</a:t>
            </a:r>
            <a:r>
              <a:rPr lang="nb-NO" sz="3200" b="1" dirty="0"/>
              <a:t>– item 7.2.2 </a:t>
            </a:r>
          </a:p>
        </p:txBody>
      </p:sp>
      <p:sp>
        <p:nvSpPr>
          <p:cNvPr id="3" name="Plassholder for innhold 2">
            <a:extLst>
              <a:ext uri="{FF2B5EF4-FFF2-40B4-BE49-F238E27FC236}">
                <a16:creationId xmlns:a16="http://schemas.microsoft.com/office/drawing/2014/main" id="{E241D004-5F50-4123-9DA5-CED31808CF55}"/>
              </a:ext>
            </a:extLst>
          </p:cNvPr>
          <p:cNvSpPr>
            <a:spLocks noGrp="1"/>
          </p:cNvSpPr>
          <p:nvPr>
            <p:ph idx="1"/>
          </p:nvPr>
        </p:nvSpPr>
        <p:spPr>
          <a:xfrm>
            <a:off x="838200" y="1507523"/>
            <a:ext cx="10515600" cy="4669439"/>
          </a:xfrm>
        </p:spPr>
        <p:txBody>
          <a:bodyPr/>
          <a:lstStyle/>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The general principle is that member countries are responsible for nominating observer candidates that meet the agreed requirements related to safety courses and certificates. </a:t>
            </a: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The qualification requirements, including requirements for safety training and health certificate, have been identified and described in the CV templates for observer candidates. </a:t>
            </a: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The nomination- and appointment procedure has been revised to reflect the establishment of a corps of observers. An approved observer will continue to function in the role until his/her services is withdrawn/cancelled by either personal notification or notification by the (nominating) member country. </a:t>
            </a: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 procedure for identifying and approving the scope has been agreed.</a:t>
            </a:r>
          </a:p>
          <a:p>
            <a:pPr marL="342900" lvl="0" indent="-342900">
              <a:spcAft>
                <a:spcPts val="600"/>
              </a:spcAft>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How to report on the Observation Scheme has been described and a plan for how the hunt specific checklists will be developed has been agreed.</a:t>
            </a:r>
          </a:p>
          <a:p>
            <a:pPr marL="0" lvl="0" indent="0">
              <a:spcAft>
                <a:spcPts val="600"/>
              </a:spcAft>
              <a:buNone/>
            </a:pPr>
            <a:r>
              <a:rPr lang="en-GB" sz="2000" b="1" dirty="0">
                <a:solidFill>
                  <a:srgbClr val="FFC000"/>
                </a:solidFill>
                <a:latin typeface="Calibri" panose="020F0502020204030204" pitchFamily="34" charset="0"/>
                <a:cs typeface="Times New Roman" panose="02020603050405020304" pitchFamily="18" charset="0"/>
              </a:rPr>
              <a:t>Recommendation to Council: Adopt the guidelines as described in NAMMCO/28/16</a:t>
            </a:r>
          </a:p>
        </p:txBody>
      </p:sp>
      <p:sp>
        <p:nvSpPr>
          <p:cNvPr id="4" name="Tittel 1">
            <a:extLst>
              <a:ext uri="{FF2B5EF4-FFF2-40B4-BE49-F238E27FC236}">
                <a16:creationId xmlns:a16="http://schemas.microsoft.com/office/drawing/2014/main" id="{C336528A-5E03-4E8E-AB80-CAF5FEA9D89B}"/>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321029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F05630-4E0F-4996-84E7-A512F69DBBD2}"/>
              </a:ext>
            </a:extLst>
          </p:cNvPr>
          <p:cNvSpPr>
            <a:spLocks noGrp="1"/>
          </p:cNvSpPr>
          <p:nvPr>
            <p:ph type="title"/>
          </p:nvPr>
        </p:nvSpPr>
        <p:spPr>
          <a:xfrm>
            <a:off x="838200" y="365125"/>
            <a:ext cx="10515600" cy="549275"/>
          </a:xfrm>
        </p:spPr>
        <p:txBody>
          <a:bodyPr>
            <a:normAutofit fontScale="90000"/>
          </a:bodyPr>
          <a:lstStyle/>
          <a:p>
            <a:br>
              <a:rPr lang="nb-NO" dirty="0"/>
            </a:br>
            <a:r>
              <a:rPr lang="nb-NO" dirty="0"/>
              <a:t>CIO - item 7.3: </a:t>
            </a:r>
            <a:r>
              <a:rPr lang="en-US" sz="3600" dirty="0"/>
              <a:t>Observation activities in 2021 and 2022 </a:t>
            </a:r>
            <a:br>
              <a:rPr lang="is-IS" sz="1800" b="0" i="0" u="none" strike="noStrike" baseline="0" dirty="0">
                <a:solidFill>
                  <a:srgbClr val="000000"/>
                </a:solidFill>
                <a:latin typeface="Calibri" panose="020F0502020204030204" pitchFamily="34" charset="0"/>
              </a:rPr>
            </a:br>
            <a:endParaRPr lang="nb-NO" dirty="0"/>
          </a:p>
        </p:txBody>
      </p:sp>
      <p:sp>
        <p:nvSpPr>
          <p:cNvPr id="3" name="Plassholder for innhold 2">
            <a:extLst>
              <a:ext uri="{FF2B5EF4-FFF2-40B4-BE49-F238E27FC236}">
                <a16:creationId xmlns:a16="http://schemas.microsoft.com/office/drawing/2014/main" id="{9F81B506-57D5-4592-8C76-2587272B6B38}"/>
              </a:ext>
            </a:extLst>
          </p:cNvPr>
          <p:cNvSpPr>
            <a:spLocks noGrp="1"/>
          </p:cNvSpPr>
          <p:nvPr>
            <p:ph idx="1"/>
          </p:nvPr>
        </p:nvSpPr>
        <p:spPr>
          <a:xfrm>
            <a:off x="838200" y="1092648"/>
            <a:ext cx="10515600" cy="5337908"/>
          </a:xfrm>
        </p:spPr>
        <p:txBody>
          <a:bodyPr>
            <a:normAutofit/>
          </a:bodyPr>
          <a:lstStyle/>
          <a:p>
            <a:pPr marL="0" indent="0">
              <a:lnSpc>
                <a:spcPct val="90000"/>
              </a:lnSpc>
              <a:spcBef>
                <a:spcPts val="1000"/>
              </a:spcBef>
              <a:buNone/>
            </a:pPr>
            <a:r>
              <a:rPr lang="en-GB" sz="1800" b="1" kern="12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FAC October meeting asked CIO for information on the added value of NOK 200,000 for Observation Scheme</a:t>
            </a:r>
            <a:endParaRPr lang="en-GB" sz="1800" b="1"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90000"/>
              </a:lnSpc>
              <a:spcBef>
                <a:spcPts val="1000"/>
              </a:spcBef>
              <a:buNone/>
            </a:pPr>
            <a:r>
              <a:rPr lang="en-GB" sz="1800" b="1" kern="1200" dirty="0">
                <a:effectLst/>
                <a:latin typeface="Calibri" panose="020F0502020204030204" pitchFamily="34" charset="0"/>
                <a:ea typeface="Times New Roman" panose="02020603050405020304" pitchFamily="18" charset="0"/>
                <a:cs typeface="Times New Roman" panose="02020603050405020304" pitchFamily="18" charset="0"/>
              </a:rPr>
              <a:t>Added value for the Scheme – more observations</a:t>
            </a:r>
            <a:endParaRPr lang="en-GB" sz="1800" dirty="0">
              <a:effectLst/>
              <a:latin typeface="Times New Roman" panose="02020603050405020304" pitchFamily="18" charset="0"/>
              <a:ea typeface="Times New Roman" panose="02020603050405020304" pitchFamily="18" charset="0"/>
            </a:endParaRPr>
          </a:p>
          <a:p>
            <a:pPr>
              <a:lnSpc>
                <a:spcPct val="90000"/>
              </a:lnSpc>
              <a:spcBef>
                <a:spcPts val="1000"/>
              </a:spcBef>
            </a:pPr>
            <a:r>
              <a:rPr lang="en-GB" sz="1800" kern="1200" dirty="0">
                <a:effectLst/>
                <a:latin typeface="Calibri" panose="020F0502020204030204" pitchFamily="34" charset="0"/>
                <a:ea typeface="Times New Roman" panose="02020603050405020304" pitchFamily="18" charset="0"/>
                <a:cs typeface="Times New Roman" panose="02020603050405020304" pitchFamily="18" charset="0"/>
              </a:rPr>
              <a:t>Purpose to collect reliable information on hunting activities </a:t>
            </a:r>
            <a:endParaRPr lang="en-GB" sz="1800" dirty="0">
              <a:effectLst/>
              <a:latin typeface="Times New Roman" panose="02020603050405020304" pitchFamily="18" charset="0"/>
              <a:ea typeface="Times New Roman" panose="02020603050405020304" pitchFamily="18" charset="0"/>
            </a:endParaRPr>
          </a:p>
          <a:p>
            <a:pPr lvl="1">
              <a:spcBef>
                <a:spcPts val="1000"/>
              </a:spcBef>
              <a:buFont typeface="Wingdings" panose="05000000000000000000" pitchFamily="2" charset="2"/>
              <a:buChar char="ü"/>
            </a:pP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Observations</a:t>
            </a:r>
            <a:endParaRPr lang="en-GB" sz="1400" dirty="0">
              <a:effectLst/>
              <a:latin typeface="Times New Roman" panose="02020603050405020304" pitchFamily="18" charset="0"/>
              <a:ea typeface="Times New Roman" panose="02020603050405020304" pitchFamily="18" charset="0"/>
            </a:endParaRPr>
          </a:p>
          <a:p>
            <a:pPr lvl="1">
              <a:spcBef>
                <a:spcPts val="1000"/>
              </a:spcBef>
              <a:buFont typeface="Wingdings" panose="05000000000000000000" pitchFamily="2" charset="2"/>
              <a:buChar char="ü"/>
            </a:pP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Review of national regulations (CIO) </a:t>
            </a:r>
            <a:endParaRPr lang="en-GB" sz="1400" dirty="0">
              <a:effectLst/>
              <a:latin typeface="Times New Roman" panose="02020603050405020304" pitchFamily="18" charset="0"/>
              <a:ea typeface="Times New Roman" panose="02020603050405020304" pitchFamily="18" charset="0"/>
            </a:endParaRPr>
          </a:p>
          <a:p>
            <a:pPr>
              <a:lnSpc>
                <a:spcPct val="90000"/>
              </a:lnSpc>
              <a:spcBef>
                <a:spcPts val="1000"/>
              </a:spcBef>
            </a:pPr>
            <a:r>
              <a:rPr lang="en-GB" sz="1800" kern="1200" dirty="0">
                <a:effectLst/>
                <a:latin typeface="Calibri" panose="020F0502020204030204" pitchFamily="34" charset="0"/>
                <a:ea typeface="Times New Roman" panose="02020603050405020304" pitchFamily="18" charset="0"/>
                <a:cs typeface="Times New Roman" panose="02020603050405020304" pitchFamily="18" charset="0"/>
              </a:rPr>
              <a:t>With th</a:t>
            </a:r>
            <a:r>
              <a:rPr lang="en-GB" sz="1800" dirty="0">
                <a:latin typeface="Calibri" panose="020F0502020204030204" pitchFamily="34" charset="0"/>
                <a:ea typeface="Times New Roman" panose="02020603050405020304" pitchFamily="18" charset="0"/>
                <a:cs typeface="Times New Roman" panose="02020603050405020304" pitchFamily="18" charset="0"/>
              </a:rPr>
              <a:t>e s</a:t>
            </a:r>
            <a:r>
              <a:rPr lang="en-GB" sz="1800" kern="1200" dirty="0">
                <a:effectLst/>
                <a:latin typeface="Calibri" panose="020F0502020204030204" pitchFamily="34" charset="0"/>
                <a:ea typeface="Times New Roman" panose="02020603050405020304" pitchFamily="18" charset="0"/>
                <a:cs typeface="Times New Roman" panose="02020603050405020304" pitchFamily="18" charset="0"/>
              </a:rPr>
              <a:t>cope defined, need to maximise the outcome of the allocated budget</a:t>
            </a:r>
            <a:endParaRPr lang="en-GB" sz="1800" dirty="0">
              <a:effectLst/>
              <a:latin typeface="Times New Roman" panose="02020603050405020304" pitchFamily="18" charset="0"/>
              <a:ea typeface="Times New Roman" panose="02020603050405020304" pitchFamily="18" charset="0"/>
            </a:endParaRPr>
          </a:p>
          <a:p>
            <a:pPr lvl="1">
              <a:spcBef>
                <a:spcPts val="1000"/>
              </a:spcBef>
              <a:buFont typeface="Wingdings" panose="05000000000000000000" pitchFamily="2" charset="2"/>
              <a:buChar char="ü"/>
            </a:pP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Identify location and times of year giving the highest probability of successfully observing target hunts </a:t>
            </a:r>
            <a:endParaRPr lang="en-GB" sz="1400" dirty="0">
              <a:effectLst/>
              <a:latin typeface="Times New Roman" panose="02020603050405020304" pitchFamily="18" charset="0"/>
              <a:ea typeface="Times New Roman" panose="02020603050405020304" pitchFamily="18" charset="0"/>
            </a:endParaRPr>
          </a:p>
          <a:p>
            <a:pPr marL="0" indent="0">
              <a:lnSpc>
                <a:spcPct val="90000"/>
              </a:lnSpc>
              <a:spcBef>
                <a:spcPts val="1000"/>
              </a:spcBef>
              <a:buNone/>
            </a:pPr>
            <a:r>
              <a:rPr lang="en-GB" sz="1800" b="1" kern="1200" dirty="0">
                <a:effectLst/>
                <a:latin typeface="Calibri" panose="020F0502020204030204" pitchFamily="34" charset="0"/>
                <a:ea typeface="Times New Roman" panose="02020603050405020304" pitchFamily="18" charset="0"/>
                <a:cs typeface="Times New Roman" panose="02020603050405020304" pitchFamily="18" charset="0"/>
              </a:rPr>
              <a:t>Added value for NAMMCO </a:t>
            </a:r>
            <a:endParaRPr lang="en-GB" sz="1800" b="1" dirty="0">
              <a:effectLst/>
              <a:latin typeface="Times New Roman" panose="02020603050405020304" pitchFamily="18" charset="0"/>
              <a:ea typeface="Times New Roman" panose="02020603050405020304" pitchFamily="18" charset="0"/>
            </a:endParaRPr>
          </a:p>
          <a:p>
            <a:pPr lvl="1">
              <a:spcBef>
                <a:spcPts val="1000"/>
              </a:spcBef>
              <a:buFont typeface="Wingdings" panose="05000000000000000000" pitchFamily="2" charset="2"/>
              <a:buChar char="ü"/>
            </a:pP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Signals that NAMMCO continues to support the scheme </a:t>
            </a:r>
          </a:p>
          <a:p>
            <a:pPr lvl="1">
              <a:spcBef>
                <a:spcPts val="1000"/>
              </a:spcBef>
              <a:buFont typeface="Wingdings" panose="05000000000000000000" pitchFamily="2" charset="2"/>
              <a:buChar char="ü"/>
            </a:pP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That it is of high importance to its members </a:t>
            </a:r>
          </a:p>
          <a:p>
            <a:pPr lvl="1">
              <a:spcBef>
                <a:spcPts val="1000"/>
              </a:spcBef>
              <a:buFont typeface="Wingdings" panose="05000000000000000000" pitchFamily="2" charset="2"/>
              <a:buChar char="ü"/>
            </a:pP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NAMMCO continues to invest in the scheme at the same level and without reduction and is committed to ensuring that the hunts taking place within its area are sustainable and responsible and that observation activities have an important role in monitoring this. </a:t>
            </a:r>
          </a:p>
          <a:p>
            <a:pPr marL="0" indent="0">
              <a:buNone/>
            </a:pPr>
            <a:r>
              <a:rPr lang="en-GB" sz="1800" b="1" dirty="0">
                <a:latin typeface="Calibri" panose="020F0502020204030204" pitchFamily="34" charset="0"/>
                <a:ea typeface="Times New Roman" panose="02020603050405020304" pitchFamily="18" charset="0"/>
                <a:cs typeface="Times New Roman" panose="02020603050405020304" pitchFamily="18" charset="0"/>
              </a:rPr>
              <a:t>Financial aspects</a:t>
            </a:r>
            <a:endParaRPr lang="en-GB" sz="1800" b="1" dirty="0">
              <a:latin typeface="Times New Roman" panose="02020603050405020304" pitchFamily="18" charset="0"/>
              <a:ea typeface="Times New Roman" panose="02020603050405020304" pitchFamily="18" charset="0"/>
            </a:endParaRPr>
          </a:p>
          <a:p>
            <a:pPr lvl="1">
              <a:buFont typeface="Wingdings" panose="05000000000000000000" pitchFamily="2" charset="2"/>
              <a:buChar char="ü"/>
              <a:tabLst>
                <a:tab pos="457200" algn="l"/>
              </a:tabLst>
            </a:pPr>
            <a:r>
              <a:rPr lang="en-GB" sz="1400" dirty="0">
                <a:latin typeface="Calibri" panose="020F0502020204030204" pitchFamily="34" charset="0"/>
                <a:ea typeface="Times New Roman" panose="02020603050405020304" pitchFamily="18" charset="0"/>
                <a:cs typeface="Times New Roman" panose="02020603050405020304" pitchFamily="18" charset="0"/>
              </a:rPr>
              <a:t>Costs that vary with the </a:t>
            </a:r>
            <a:r>
              <a:rPr lang="en-GB" sz="14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number of observers </a:t>
            </a:r>
            <a:r>
              <a:rPr lang="en-GB" sz="1400" dirty="0">
                <a:latin typeface="Calibri" panose="020F0502020204030204" pitchFamily="34" charset="0"/>
                <a:ea typeface="Times New Roman" panose="02020603050405020304" pitchFamily="18" charset="0"/>
                <a:cs typeface="Times New Roman" panose="02020603050405020304" pitchFamily="18" charset="0"/>
              </a:rPr>
              <a:t>but are independent of the duration of the assignment (i.e. travel costs to and from and internally in the country of focus, cost of insurance and equipment)</a:t>
            </a:r>
            <a:endParaRPr lang="en-GB" sz="1400" dirty="0">
              <a:latin typeface="Times New Roman" panose="02020603050405020304" pitchFamily="18" charset="0"/>
              <a:ea typeface="Times New Roman" panose="02020603050405020304" pitchFamily="18" charset="0"/>
            </a:endParaRPr>
          </a:p>
          <a:p>
            <a:pPr lvl="1">
              <a:buFont typeface="Wingdings" panose="05000000000000000000" pitchFamily="2" charset="2"/>
              <a:buChar char="ü"/>
              <a:tabLst>
                <a:tab pos="457200" algn="l"/>
              </a:tabLst>
            </a:pPr>
            <a:r>
              <a:rPr lang="en-GB" sz="1400" dirty="0">
                <a:latin typeface="Calibri" panose="020F0502020204030204" pitchFamily="34" charset="0"/>
                <a:ea typeface="Times New Roman" panose="02020603050405020304" pitchFamily="18" charset="0"/>
                <a:cs typeface="Times New Roman" panose="02020603050405020304" pitchFamily="18" charset="0"/>
              </a:rPr>
              <a:t>Costs that vary with the </a:t>
            </a:r>
            <a:r>
              <a:rPr lang="en-GB" sz="14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duration of the assignment </a:t>
            </a:r>
            <a:r>
              <a:rPr lang="en-GB" sz="1400" dirty="0">
                <a:latin typeface="Calibri" panose="020F0502020204030204" pitchFamily="34" charset="0"/>
                <a:ea typeface="Times New Roman" panose="02020603050405020304" pitchFamily="18" charset="0"/>
                <a:cs typeface="Times New Roman" panose="02020603050405020304" pitchFamily="18" charset="0"/>
              </a:rPr>
              <a:t>and increase per contract day (i.e. honoraria, per diem and accommodation costs)</a:t>
            </a:r>
            <a:endParaRPr lang="en-GB" sz="1400" dirty="0">
              <a:latin typeface="Times New Roman" panose="02020603050405020304" pitchFamily="18" charset="0"/>
              <a:ea typeface="Times New Roman" panose="02020603050405020304" pitchFamily="18" charset="0"/>
            </a:endParaRPr>
          </a:p>
          <a:p>
            <a:pPr lvl="1">
              <a:spcBef>
                <a:spcPts val="1000"/>
              </a:spcBef>
              <a:buFont typeface="Wingdings" panose="05000000000000000000" pitchFamily="2" charset="2"/>
              <a:buChar char="ü"/>
            </a:pPr>
            <a:endParaRPr lang="en-GB" sz="1400" dirty="0">
              <a:effectLst/>
              <a:latin typeface="Times New Roman" panose="02020603050405020304" pitchFamily="18" charset="0"/>
              <a:ea typeface="Times New Roman" panose="02020603050405020304" pitchFamily="18" charset="0"/>
            </a:endParaRPr>
          </a:p>
          <a:p>
            <a:pPr marL="0" indent="0">
              <a:buNone/>
            </a:pPr>
            <a:endParaRPr lang="nb-NO" dirty="0"/>
          </a:p>
        </p:txBody>
      </p:sp>
      <p:sp>
        <p:nvSpPr>
          <p:cNvPr id="4" name="Tittel 1">
            <a:extLst>
              <a:ext uri="{FF2B5EF4-FFF2-40B4-BE49-F238E27FC236}">
                <a16:creationId xmlns:a16="http://schemas.microsoft.com/office/drawing/2014/main" id="{30A8E855-71D0-465F-B4BC-8F8634614AD4}"/>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3679332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6FEC-7801-49B2-BEF9-150D22EDC905}"/>
              </a:ext>
            </a:extLst>
          </p:cNvPr>
          <p:cNvSpPr>
            <a:spLocks noGrp="1"/>
          </p:cNvSpPr>
          <p:nvPr>
            <p:ph type="title"/>
          </p:nvPr>
        </p:nvSpPr>
        <p:spPr>
          <a:xfrm>
            <a:off x="838200" y="365126"/>
            <a:ext cx="10515600" cy="499848"/>
          </a:xfrm>
        </p:spPr>
        <p:txBody>
          <a:bodyPr>
            <a:noAutofit/>
          </a:bodyPr>
          <a:lstStyle/>
          <a:p>
            <a:pPr algn="ctr"/>
            <a:r>
              <a:rPr lang="nb-NO" sz="3800" dirty="0" err="1"/>
              <a:t>Observations</a:t>
            </a:r>
            <a:r>
              <a:rPr lang="nb-NO" sz="3800" dirty="0"/>
              <a:t> 2022: </a:t>
            </a:r>
            <a:r>
              <a:rPr lang="nb-NO" sz="3800" dirty="0" err="1"/>
              <a:t>budget</a:t>
            </a:r>
            <a:r>
              <a:rPr lang="nb-NO" sz="3800" dirty="0"/>
              <a:t> scenarios – item 7.3 </a:t>
            </a:r>
            <a:endParaRPr lang="en-GB" sz="3800" dirty="0"/>
          </a:p>
        </p:txBody>
      </p:sp>
      <p:graphicFrame>
        <p:nvGraphicFramePr>
          <p:cNvPr id="4" name="Plassholder for innhold 3">
            <a:extLst>
              <a:ext uri="{FF2B5EF4-FFF2-40B4-BE49-F238E27FC236}">
                <a16:creationId xmlns:a16="http://schemas.microsoft.com/office/drawing/2014/main" id="{16FE8321-8A79-40F9-B69E-865FD1A80A8C}"/>
              </a:ext>
            </a:extLst>
          </p:cNvPr>
          <p:cNvGraphicFramePr>
            <a:graphicFrameLocks noGrp="1"/>
          </p:cNvGraphicFramePr>
          <p:nvPr>
            <p:ph idx="1"/>
          </p:nvPr>
        </p:nvGraphicFramePr>
        <p:xfrm>
          <a:off x="838200" y="983341"/>
          <a:ext cx="10515600" cy="4539301"/>
        </p:xfrm>
        <a:graphic>
          <a:graphicData uri="http://schemas.openxmlformats.org/drawingml/2006/table">
            <a:tbl>
              <a:tblPr>
                <a:tableStyleId>{5C22544A-7EE6-4342-B048-85BDC9FD1C3A}</a:tableStyleId>
              </a:tblPr>
              <a:tblGrid>
                <a:gridCol w="1638342">
                  <a:extLst>
                    <a:ext uri="{9D8B030D-6E8A-4147-A177-3AD203B41FA5}">
                      <a16:colId xmlns:a16="http://schemas.microsoft.com/office/drawing/2014/main" val="2203298823"/>
                    </a:ext>
                  </a:extLst>
                </a:gridCol>
                <a:gridCol w="708786">
                  <a:extLst>
                    <a:ext uri="{9D8B030D-6E8A-4147-A177-3AD203B41FA5}">
                      <a16:colId xmlns:a16="http://schemas.microsoft.com/office/drawing/2014/main" val="2006795489"/>
                    </a:ext>
                  </a:extLst>
                </a:gridCol>
                <a:gridCol w="732025">
                  <a:extLst>
                    <a:ext uri="{9D8B030D-6E8A-4147-A177-3AD203B41FA5}">
                      <a16:colId xmlns:a16="http://schemas.microsoft.com/office/drawing/2014/main" val="3463373117"/>
                    </a:ext>
                  </a:extLst>
                </a:gridCol>
                <a:gridCol w="693724">
                  <a:extLst>
                    <a:ext uri="{9D8B030D-6E8A-4147-A177-3AD203B41FA5}">
                      <a16:colId xmlns:a16="http://schemas.microsoft.com/office/drawing/2014/main" val="1662037463"/>
                    </a:ext>
                  </a:extLst>
                </a:gridCol>
                <a:gridCol w="549557">
                  <a:extLst>
                    <a:ext uri="{9D8B030D-6E8A-4147-A177-3AD203B41FA5}">
                      <a16:colId xmlns:a16="http://schemas.microsoft.com/office/drawing/2014/main" val="2216396533"/>
                    </a:ext>
                  </a:extLst>
                </a:gridCol>
                <a:gridCol w="592592">
                  <a:extLst>
                    <a:ext uri="{9D8B030D-6E8A-4147-A177-3AD203B41FA5}">
                      <a16:colId xmlns:a16="http://schemas.microsoft.com/office/drawing/2014/main" val="207489044"/>
                    </a:ext>
                  </a:extLst>
                </a:gridCol>
                <a:gridCol w="639070">
                  <a:extLst>
                    <a:ext uri="{9D8B030D-6E8A-4147-A177-3AD203B41FA5}">
                      <a16:colId xmlns:a16="http://schemas.microsoft.com/office/drawing/2014/main" val="2354846747"/>
                    </a:ext>
                  </a:extLst>
                </a:gridCol>
                <a:gridCol w="697167">
                  <a:extLst>
                    <a:ext uri="{9D8B030D-6E8A-4147-A177-3AD203B41FA5}">
                      <a16:colId xmlns:a16="http://schemas.microsoft.com/office/drawing/2014/main" val="2108181158"/>
                    </a:ext>
                  </a:extLst>
                </a:gridCol>
                <a:gridCol w="859839">
                  <a:extLst>
                    <a:ext uri="{9D8B030D-6E8A-4147-A177-3AD203B41FA5}">
                      <a16:colId xmlns:a16="http://schemas.microsoft.com/office/drawing/2014/main" val="1223040938"/>
                    </a:ext>
                  </a:extLst>
                </a:gridCol>
                <a:gridCol w="673928">
                  <a:extLst>
                    <a:ext uri="{9D8B030D-6E8A-4147-A177-3AD203B41FA5}">
                      <a16:colId xmlns:a16="http://schemas.microsoft.com/office/drawing/2014/main" val="57660773"/>
                    </a:ext>
                  </a:extLst>
                </a:gridCol>
                <a:gridCol w="778503">
                  <a:extLst>
                    <a:ext uri="{9D8B030D-6E8A-4147-A177-3AD203B41FA5}">
                      <a16:colId xmlns:a16="http://schemas.microsoft.com/office/drawing/2014/main" val="1121016915"/>
                    </a:ext>
                  </a:extLst>
                </a:gridCol>
                <a:gridCol w="685547">
                  <a:extLst>
                    <a:ext uri="{9D8B030D-6E8A-4147-A177-3AD203B41FA5}">
                      <a16:colId xmlns:a16="http://schemas.microsoft.com/office/drawing/2014/main" val="4015304045"/>
                    </a:ext>
                  </a:extLst>
                </a:gridCol>
                <a:gridCol w="639070">
                  <a:extLst>
                    <a:ext uri="{9D8B030D-6E8A-4147-A177-3AD203B41FA5}">
                      <a16:colId xmlns:a16="http://schemas.microsoft.com/office/drawing/2014/main" val="568428737"/>
                    </a:ext>
                  </a:extLst>
                </a:gridCol>
                <a:gridCol w="627450">
                  <a:extLst>
                    <a:ext uri="{9D8B030D-6E8A-4147-A177-3AD203B41FA5}">
                      <a16:colId xmlns:a16="http://schemas.microsoft.com/office/drawing/2014/main" val="3633159347"/>
                    </a:ext>
                  </a:extLst>
                </a:gridCol>
              </a:tblGrid>
              <a:tr h="492123">
                <a:tc>
                  <a:txBody>
                    <a:bodyPr/>
                    <a:lstStyle/>
                    <a:p>
                      <a:pPr algn="l" fontAlgn="b"/>
                      <a:r>
                        <a:rPr lang="en-GB" sz="1000" b="1" u="none" strike="noStrike" dirty="0">
                          <a:effectLst/>
                        </a:rPr>
                        <a:t>OPTIONS</a:t>
                      </a:r>
                      <a:endParaRPr lang="en-GB" sz="1000" b="1" i="0" u="none" strike="noStrike" dirty="0">
                        <a:solidFill>
                          <a:srgbClr val="000000"/>
                        </a:solidFill>
                        <a:effectLst/>
                        <a:latin typeface="Calibri" panose="020F0502020204030204" pitchFamily="34" charset="0"/>
                      </a:endParaRPr>
                    </a:p>
                  </a:txBody>
                  <a:tcPr marL="5810" marR="5810" marT="5810" marB="0" anchor="b"/>
                </a:tc>
                <a:tc>
                  <a:txBody>
                    <a:bodyPr/>
                    <a:lstStyle/>
                    <a:p>
                      <a:pPr algn="ctr" fontAlgn="b"/>
                      <a:r>
                        <a:rPr lang="en-GB" sz="1000" b="1" u="none" strike="noStrike">
                          <a:effectLst/>
                        </a:rPr>
                        <a:t>Options 1 -5 below budget</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ctr" fontAlgn="b"/>
                      <a:r>
                        <a:rPr lang="en-GB" sz="1000" b="1" u="none" strike="noStrike">
                          <a:effectLst/>
                        </a:rPr>
                        <a:t>Current budget option 6 </a:t>
                      </a:r>
                      <a:endParaRPr lang="en-GB" sz="1000" b="1" i="0"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ctr" fontAlgn="b"/>
                      <a:r>
                        <a:rPr lang="en-GB" sz="1000" b="1" u="none" strike="noStrike">
                          <a:effectLst/>
                        </a:rPr>
                        <a:t>7</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ctr" fontAlgn="b"/>
                      <a:r>
                        <a:rPr lang="en-GB" sz="1000" b="1" u="none" strike="noStrike">
                          <a:effectLst/>
                        </a:rPr>
                        <a:t>8</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ctr" fontAlgn="b"/>
                      <a:r>
                        <a:rPr lang="en-GB" sz="1000" b="1" u="none" strike="noStrike">
                          <a:effectLst/>
                        </a:rPr>
                        <a:t>9</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ctr" fontAlgn="b"/>
                      <a:r>
                        <a:rPr lang="en-GB" sz="1000" b="1" u="none" strike="noStrike">
                          <a:effectLst/>
                        </a:rPr>
                        <a:t>10</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ctr" fontAlgn="b"/>
                      <a:r>
                        <a:rPr lang="en-GB" sz="1000" b="1" u="none" strike="noStrike">
                          <a:effectLst/>
                        </a:rPr>
                        <a:t>11</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ctr" fontAlgn="b"/>
                      <a:r>
                        <a:rPr lang="en-GB" sz="1050" b="1" u="none" strike="noStrike">
                          <a:solidFill>
                            <a:schemeClr val="bg1"/>
                          </a:solidFill>
                          <a:effectLst/>
                        </a:rPr>
                        <a:t>Recommended option 12</a:t>
                      </a:r>
                      <a:endParaRPr lang="en-GB" sz="1050" b="1" i="0" u="none" strike="noStrike">
                        <a:solidFill>
                          <a:schemeClr val="bg1"/>
                        </a:solidFill>
                        <a:effectLst/>
                        <a:latin typeface="Calibri" panose="020F0502020204030204" pitchFamily="34" charset="0"/>
                      </a:endParaRPr>
                    </a:p>
                  </a:txBody>
                  <a:tcPr marL="5810" marR="5810" marT="5810" marB="0" anchor="b">
                    <a:solidFill>
                      <a:srgbClr val="FFD653"/>
                    </a:solidFill>
                  </a:tcPr>
                </a:tc>
                <a:tc>
                  <a:txBody>
                    <a:bodyPr/>
                    <a:lstStyle/>
                    <a:p>
                      <a:pPr algn="ctr" fontAlgn="b"/>
                      <a:r>
                        <a:rPr lang="en-GB" sz="1000" b="1" u="none" strike="noStrike">
                          <a:effectLst/>
                        </a:rPr>
                        <a:t>13</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ctr" fontAlgn="b"/>
                      <a:r>
                        <a:rPr lang="en-GB" sz="1000" b="1" u="none" strike="noStrike">
                          <a:effectLst/>
                        </a:rPr>
                        <a:t>14</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ctr" fontAlgn="b"/>
                      <a:r>
                        <a:rPr lang="en-GB" sz="1000" b="1" u="none" strike="noStrike">
                          <a:effectLst/>
                        </a:rPr>
                        <a:t>15</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ctr" fontAlgn="b"/>
                      <a:r>
                        <a:rPr lang="en-GB" sz="1000" b="1" u="none" strike="noStrike">
                          <a:effectLst/>
                        </a:rPr>
                        <a:t>16</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ctr" fontAlgn="b"/>
                      <a:r>
                        <a:rPr lang="en-GB" sz="1000" b="1" u="none" strike="noStrike">
                          <a:effectLst/>
                        </a:rPr>
                        <a:t>17</a:t>
                      </a:r>
                      <a:endParaRPr lang="en-GB" sz="1000" b="1"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1885084874"/>
                  </a:ext>
                </a:extLst>
              </a:tr>
              <a:tr h="226263">
                <a:tc>
                  <a:txBody>
                    <a:bodyPr/>
                    <a:lstStyle/>
                    <a:p>
                      <a:pPr algn="l" fontAlgn="b"/>
                      <a:r>
                        <a:rPr lang="en-GB" sz="1000" u="none" strike="noStrike">
                          <a:effectLst/>
                        </a:rPr>
                        <a:t>Number of observers</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gridSpan="2">
                  <a:txBody>
                    <a:bodyPr/>
                    <a:lstStyle/>
                    <a:p>
                      <a:pPr algn="ctr" fontAlgn="b"/>
                      <a:r>
                        <a:rPr lang="en-GB" sz="1000" b="1" u="none" strike="noStrike">
                          <a:effectLst/>
                        </a:rPr>
                        <a:t>2 observers</a:t>
                      </a:r>
                      <a:endParaRPr lang="en-GB" sz="1000" b="1" i="0" u="none" strike="noStrike">
                        <a:solidFill>
                          <a:srgbClr val="000000"/>
                        </a:solidFill>
                        <a:effectLst/>
                        <a:latin typeface="Calibri" panose="020F0502020204030204" pitchFamily="34" charset="0"/>
                      </a:endParaRPr>
                    </a:p>
                  </a:txBody>
                  <a:tcPr marL="5810" marR="5810" marT="5810" marB="0" anchor="b">
                    <a:solidFill>
                      <a:schemeClr val="bg2">
                        <a:lumMod val="20000"/>
                        <a:lumOff val="80000"/>
                      </a:schemeClr>
                    </a:solidFill>
                  </a:tcPr>
                </a:tc>
                <a:tc hMerge="1">
                  <a:txBody>
                    <a:bodyPr/>
                    <a:lstStyle/>
                    <a:p>
                      <a:endParaRPr lang="nb-NO"/>
                    </a:p>
                  </a:txBody>
                  <a:tcPr/>
                </a:tc>
                <a:tc gridSpan="7">
                  <a:txBody>
                    <a:bodyPr/>
                    <a:lstStyle/>
                    <a:p>
                      <a:pPr algn="ctr" fontAlgn="b"/>
                      <a:r>
                        <a:rPr lang="en-GB" sz="1000" b="1" u="none" strike="noStrike">
                          <a:effectLst/>
                        </a:rPr>
                        <a:t>3 observers</a:t>
                      </a:r>
                      <a:endParaRPr lang="en-GB" sz="1000" b="1" i="0" u="none" strike="noStrike">
                        <a:solidFill>
                          <a:srgbClr val="000000"/>
                        </a:solidFill>
                        <a:effectLst/>
                        <a:latin typeface="Calibri" panose="020F0502020204030204" pitchFamily="34" charset="0"/>
                      </a:endParaRPr>
                    </a:p>
                  </a:txBody>
                  <a:tcPr marL="5810" marR="5810" marT="5810" marB="0" anchor="b">
                    <a:solidFill>
                      <a:schemeClr val="bg2">
                        <a:lumMod val="40000"/>
                        <a:lumOff val="60000"/>
                      </a:scheme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gridSpan="3">
                  <a:txBody>
                    <a:bodyPr/>
                    <a:lstStyle/>
                    <a:p>
                      <a:pPr algn="ctr" fontAlgn="b"/>
                      <a:r>
                        <a:rPr lang="en-GB" sz="1000" b="1" u="none" strike="noStrike">
                          <a:effectLst/>
                        </a:rPr>
                        <a:t>4 observers</a:t>
                      </a:r>
                      <a:endParaRPr lang="en-GB" sz="1000" b="1" i="0" u="none" strike="noStrike">
                        <a:solidFill>
                          <a:srgbClr val="000000"/>
                        </a:solidFill>
                        <a:effectLst/>
                        <a:latin typeface="Calibri" panose="020F0502020204030204" pitchFamily="34" charset="0"/>
                      </a:endParaRPr>
                    </a:p>
                  </a:txBody>
                  <a:tcPr marL="5810" marR="5810" marT="5810" marB="0" anchor="b">
                    <a:solidFill>
                      <a:schemeClr val="bg2">
                        <a:lumMod val="60000"/>
                        <a:lumOff val="40000"/>
                      </a:schemeClr>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954649117"/>
                  </a:ext>
                </a:extLst>
              </a:tr>
              <a:tr h="209293">
                <a:tc>
                  <a:txBody>
                    <a:bodyPr/>
                    <a:lstStyle/>
                    <a:p>
                      <a:pPr algn="l" fontAlgn="ctr"/>
                      <a:r>
                        <a:rPr lang="en-GB" sz="1000" u="none" strike="noStrike">
                          <a:effectLst/>
                        </a:rPr>
                        <a:t>Total number of weeks </a:t>
                      </a:r>
                      <a:endParaRPr lang="en-GB" sz="1000" b="0" i="0" u="none" strike="noStrike">
                        <a:solidFill>
                          <a:srgbClr val="000000"/>
                        </a:solidFill>
                        <a:effectLst/>
                        <a:latin typeface="Calibri" panose="020F0502020204030204" pitchFamily="34" charset="0"/>
                      </a:endParaRPr>
                    </a:p>
                  </a:txBody>
                  <a:tcPr marL="5810" marR="5810" marT="5810" marB="0" anchor="ctr"/>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ctr"/>
                      <a:r>
                        <a:rPr lang="en-GB" sz="1000" u="none" strike="noStrike">
                          <a:effectLst/>
                        </a:rPr>
                        <a:t>9 weeks </a:t>
                      </a:r>
                      <a:endParaRPr lang="en-GB" sz="1000" b="1" i="1" u="none" strike="noStrike">
                        <a:solidFill>
                          <a:srgbClr val="000000"/>
                        </a:solidFill>
                        <a:effectLst/>
                        <a:latin typeface="Calibri" panose="020F0502020204030204" pitchFamily="34" charset="0"/>
                      </a:endParaRPr>
                    </a:p>
                  </a:txBody>
                  <a:tcPr marL="5810" marR="5810" marT="5810" marB="0" anchor="ctr">
                    <a:solidFill>
                      <a:schemeClr val="accent2">
                        <a:lumMod val="40000"/>
                        <a:lumOff val="60000"/>
                      </a:schemeClr>
                    </a:solidFill>
                  </a:tcPr>
                </a:tc>
                <a:tc>
                  <a:txBody>
                    <a:bodyPr/>
                    <a:lstStyle/>
                    <a:p>
                      <a:pPr algn="r" fontAlgn="ctr"/>
                      <a:r>
                        <a:rPr lang="en-GB" sz="1000" u="none" strike="noStrike">
                          <a:effectLst/>
                        </a:rPr>
                        <a:t>10 weeks</a:t>
                      </a:r>
                      <a:endParaRPr lang="en-GB" sz="1000" b="0" i="0" u="none" strike="noStrike">
                        <a:solidFill>
                          <a:srgbClr val="000000"/>
                        </a:solidFill>
                        <a:effectLst/>
                        <a:latin typeface="Calibri" panose="020F0502020204030204" pitchFamily="34" charset="0"/>
                      </a:endParaRPr>
                    </a:p>
                  </a:txBody>
                  <a:tcPr marL="5810" marR="5810" marT="5810" marB="0" anchor="ctr"/>
                </a:tc>
                <a:tc>
                  <a:txBody>
                    <a:bodyPr/>
                    <a:lstStyle/>
                    <a:p>
                      <a:pPr algn="r" fontAlgn="ctr"/>
                      <a:r>
                        <a:rPr lang="en-GB" sz="1000" u="none" strike="noStrike">
                          <a:effectLst/>
                        </a:rPr>
                        <a:t>9 weeeks </a:t>
                      </a:r>
                      <a:endParaRPr lang="en-GB" sz="1000" b="0" i="0" u="none" strike="noStrike">
                        <a:solidFill>
                          <a:srgbClr val="000000"/>
                        </a:solidFill>
                        <a:effectLst/>
                        <a:latin typeface="Calibri" panose="020F0502020204030204" pitchFamily="34" charset="0"/>
                      </a:endParaRPr>
                    </a:p>
                  </a:txBody>
                  <a:tcPr marL="5810" marR="5810" marT="5810" marB="0" anchor="ctr"/>
                </a:tc>
                <a:tc>
                  <a:txBody>
                    <a:bodyPr/>
                    <a:lstStyle/>
                    <a:p>
                      <a:pPr algn="r" fontAlgn="ctr"/>
                      <a:r>
                        <a:rPr lang="en-GB" sz="1000" u="none" strike="noStrike">
                          <a:effectLst/>
                        </a:rPr>
                        <a:t>10 weeks</a:t>
                      </a:r>
                      <a:endParaRPr lang="en-GB" sz="1000" b="0" i="0" u="none" strike="noStrike">
                        <a:solidFill>
                          <a:srgbClr val="000000"/>
                        </a:solidFill>
                        <a:effectLst/>
                        <a:latin typeface="Calibri" panose="020F0502020204030204" pitchFamily="34" charset="0"/>
                      </a:endParaRPr>
                    </a:p>
                  </a:txBody>
                  <a:tcPr marL="5810" marR="5810" marT="5810" marB="0" anchor="ctr"/>
                </a:tc>
                <a:tc>
                  <a:txBody>
                    <a:bodyPr/>
                    <a:lstStyle/>
                    <a:p>
                      <a:pPr algn="r" fontAlgn="ctr"/>
                      <a:r>
                        <a:rPr lang="en-GB" sz="1000" u="none" strike="noStrike">
                          <a:effectLst/>
                        </a:rPr>
                        <a:t>11 weeks</a:t>
                      </a:r>
                      <a:endParaRPr lang="en-GB" sz="1000" b="0" i="0" u="none" strike="noStrike">
                        <a:solidFill>
                          <a:srgbClr val="000000"/>
                        </a:solidFill>
                        <a:effectLst/>
                        <a:latin typeface="Calibri" panose="020F0502020204030204" pitchFamily="34" charset="0"/>
                      </a:endParaRPr>
                    </a:p>
                  </a:txBody>
                  <a:tcPr marL="5810" marR="5810" marT="5810" marB="0" anchor="ctr"/>
                </a:tc>
                <a:tc>
                  <a:txBody>
                    <a:bodyPr/>
                    <a:lstStyle/>
                    <a:p>
                      <a:pPr algn="r" fontAlgn="ctr"/>
                      <a:r>
                        <a:rPr lang="en-GB" sz="1000" u="none" strike="noStrike">
                          <a:effectLst/>
                        </a:rPr>
                        <a:t>12 weeks</a:t>
                      </a:r>
                      <a:endParaRPr lang="en-GB" sz="1000" b="0" i="0" u="none" strike="noStrike">
                        <a:solidFill>
                          <a:srgbClr val="000000"/>
                        </a:solidFill>
                        <a:effectLst/>
                        <a:latin typeface="Calibri" panose="020F0502020204030204" pitchFamily="34" charset="0"/>
                      </a:endParaRPr>
                    </a:p>
                  </a:txBody>
                  <a:tcPr marL="5810" marR="5810" marT="5810" marB="0" anchor="ctr"/>
                </a:tc>
                <a:tc>
                  <a:txBody>
                    <a:bodyPr/>
                    <a:lstStyle/>
                    <a:p>
                      <a:pPr algn="r" fontAlgn="ctr"/>
                      <a:r>
                        <a:rPr lang="en-GB" sz="1000" u="none" strike="noStrike">
                          <a:effectLst/>
                        </a:rPr>
                        <a:t>13 weeks </a:t>
                      </a:r>
                      <a:endParaRPr lang="en-GB" sz="1000" b="0" i="0" u="none" strike="noStrike">
                        <a:solidFill>
                          <a:srgbClr val="000000"/>
                        </a:solidFill>
                        <a:effectLst/>
                        <a:latin typeface="Calibri" panose="020F0502020204030204" pitchFamily="34" charset="0"/>
                      </a:endParaRPr>
                    </a:p>
                  </a:txBody>
                  <a:tcPr marL="5810" marR="5810" marT="5810" marB="0" anchor="ctr">
                    <a:solidFill>
                      <a:srgbClr val="FFD653"/>
                    </a:solidFill>
                  </a:tcPr>
                </a:tc>
                <a:tc>
                  <a:txBody>
                    <a:bodyPr/>
                    <a:lstStyle/>
                    <a:p>
                      <a:pPr algn="r" fontAlgn="ctr"/>
                      <a:r>
                        <a:rPr lang="en-GB" sz="1000" u="none" strike="noStrike">
                          <a:effectLst/>
                        </a:rPr>
                        <a:t>14 weeks </a:t>
                      </a:r>
                      <a:endParaRPr lang="en-GB" sz="1000" b="0" i="0" u="none" strike="noStrike">
                        <a:solidFill>
                          <a:srgbClr val="000000"/>
                        </a:solidFill>
                        <a:effectLst/>
                        <a:latin typeface="Calibri" panose="020F0502020204030204" pitchFamily="34" charset="0"/>
                      </a:endParaRPr>
                    </a:p>
                  </a:txBody>
                  <a:tcPr marL="5810" marR="5810" marT="5810" marB="0" anchor="ctr"/>
                </a:tc>
                <a:tc>
                  <a:txBody>
                    <a:bodyPr/>
                    <a:lstStyle/>
                    <a:p>
                      <a:pPr algn="r" fontAlgn="ctr"/>
                      <a:r>
                        <a:rPr lang="en-GB" sz="1000" u="none" strike="noStrike">
                          <a:effectLst/>
                        </a:rPr>
                        <a:t>15 weeks </a:t>
                      </a:r>
                      <a:endParaRPr lang="en-GB" sz="1000" b="0" i="0" u="none" strike="noStrike">
                        <a:solidFill>
                          <a:srgbClr val="000000"/>
                        </a:solidFill>
                        <a:effectLst/>
                        <a:latin typeface="Calibri" panose="020F0502020204030204" pitchFamily="34" charset="0"/>
                      </a:endParaRPr>
                    </a:p>
                  </a:txBody>
                  <a:tcPr marL="5810" marR="5810" marT="5810" marB="0" anchor="ctr"/>
                </a:tc>
                <a:tc>
                  <a:txBody>
                    <a:bodyPr/>
                    <a:lstStyle/>
                    <a:p>
                      <a:pPr algn="r" fontAlgn="ctr"/>
                      <a:r>
                        <a:rPr lang="en-GB" sz="1000" u="none" strike="noStrike">
                          <a:effectLst/>
                        </a:rPr>
                        <a:t>12 weeks </a:t>
                      </a:r>
                      <a:endParaRPr lang="en-GB" sz="1000" b="0" i="0" u="none" strike="noStrike">
                        <a:solidFill>
                          <a:srgbClr val="000000"/>
                        </a:solidFill>
                        <a:effectLst/>
                        <a:latin typeface="Calibri" panose="020F0502020204030204" pitchFamily="34" charset="0"/>
                      </a:endParaRPr>
                    </a:p>
                  </a:txBody>
                  <a:tcPr marL="5810" marR="5810" marT="5810" marB="0" anchor="ctr"/>
                </a:tc>
                <a:tc>
                  <a:txBody>
                    <a:bodyPr/>
                    <a:lstStyle/>
                    <a:p>
                      <a:pPr algn="r" fontAlgn="ctr"/>
                      <a:r>
                        <a:rPr lang="en-GB" sz="1000" u="none" strike="noStrike">
                          <a:effectLst/>
                        </a:rPr>
                        <a:t>14 weeks </a:t>
                      </a:r>
                      <a:endParaRPr lang="en-GB" sz="1000" b="0" i="0" u="none" strike="noStrike">
                        <a:solidFill>
                          <a:srgbClr val="000000"/>
                        </a:solidFill>
                        <a:effectLst/>
                        <a:latin typeface="Calibri" panose="020F0502020204030204" pitchFamily="34" charset="0"/>
                      </a:endParaRPr>
                    </a:p>
                  </a:txBody>
                  <a:tcPr marL="5810" marR="5810" marT="5810" marB="0" anchor="ctr"/>
                </a:tc>
                <a:tc>
                  <a:txBody>
                    <a:bodyPr/>
                    <a:lstStyle/>
                    <a:p>
                      <a:pPr algn="r" fontAlgn="ctr"/>
                      <a:r>
                        <a:rPr lang="en-GB" sz="1000" u="none" strike="noStrike">
                          <a:effectLst/>
                        </a:rPr>
                        <a:t>16 weeks </a:t>
                      </a:r>
                      <a:endParaRPr lang="en-GB" sz="1000" b="0" i="0" u="none" strike="noStrike">
                        <a:solidFill>
                          <a:srgbClr val="000000"/>
                        </a:solidFill>
                        <a:effectLst/>
                        <a:latin typeface="Calibri" panose="020F0502020204030204" pitchFamily="34" charset="0"/>
                      </a:endParaRPr>
                    </a:p>
                  </a:txBody>
                  <a:tcPr marL="5810" marR="5810" marT="5810" marB="0" anchor="ctr"/>
                </a:tc>
                <a:extLst>
                  <a:ext uri="{0D108BD9-81ED-4DB2-BD59-A6C34878D82A}">
                    <a16:rowId xmlns:a16="http://schemas.microsoft.com/office/drawing/2014/main" val="3891501272"/>
                  </a:ext>
                </a:extLst>
              </a:tr>
              <a:tr h="164042">
                <a:tc>
                  <a:txBody>
                    <a:bodyPr/>
                    <a:lstStyle/>
                    <a:p>
                      <a:pPr algn="l" fontAlgn="b"/>
                      <a:r>
                        <a:rPr lang="en-GB" sz="1000" u="none" strike="noStrike">
                          <a:effectLst/>
                        </a:rPr>
                        <a:t>Contract days</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63</a:t>
                      </a:r>
                      <a:endParaRPr lang="en-GB" sz="1000" b="0" i="1"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r>
                        <a:rPr lang="en-GB" sz="1000" u="none" strike="noStrike">
                          <a:effectLst/>
                        </a:rPr>
                        <a:t>70</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63</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70</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77</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84</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91</a:t>
                      </a:r>
                      <a:endParaRPr lang="en-GB" sz="1000" b="0"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r>
                        <a:rPr lang="en-GB" sz="1000" u="none" strike="noStrike">
                          <a:effectLst/>
                        </a:rPr>
                        <a:t>98</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105</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84</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98</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112</a:t>
                      </a:r>
                      <a:endParaRPr lang="en-GB" sz="1000" b="0"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3895001915"/>
                  </a:ext>
                </a:extLst>
              </a:tr>
              <a:tr h="164042">
                <a:tc>
                  <a:txBody>
                    <a:bodyPr/>
                    <a:lstStyle/>
                    <a:p>
                      <a:pPr algn="l" fontAlgn="b"/>
                      <a:r>
                        <a:rPr lang="en-GB" sz="1000" u="none" strike="noStrike">
                          <a:effectLst/>
                        </a:rPr>
                        <a:t>Travel days incl. Nuuk 1 day</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-10</a:t>
                      </a:r>
                      <a:endParaRPr lang="en-GB" sz="1000" b="0" i="1"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1605944968"/>
                  </a:ext>
                </a:extLst>
              </a:tr>
              <a:tr h="164042">
                <a:tc>
                  <a:txBody>
                    <a:bodyPr/>
                    <a:lstStyle/>
                    <a:p>
                      <a:pPr algn="l" fontAlgn="b"/>
                      <a:r>
                        <a:rPr lang="en-GB" sz="1000" u="none" strike="noStrike">
                          <a:effectLst/>
                        </a:rPr>
                        <a:t>Observation days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53</a:t>
                      </a:r>
                      <a:endParaRPr lang="en-GB" sz="1000" b="1" i="1"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r>
                        <a:rPr lang="en-GB" sz="1000" u="none" strike="noStrike">
                          <a:effectLst/>
                        </a:rPr>
                        <a:t>60</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48</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55</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62</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69</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b="0" u="none" strike="noStrike">
                          <a:effectLst/>
                        </a:rPr>
                        <a:t>76</a:t>
                      </a:r>
                      <a:endParaRPr lang="en-GB" sz="1000" b="0"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r>
                        <a:rPr lang="en-GB" sz="1000" u="none" strike="noStrike">
                          <a:effectLst/>
                        </a:rPr>
                        <a:t>83</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90</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64</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78</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92</a:t>
                      </a:r>
                      <a:endParaRPr lang="en-GB" sz="1000" b="1"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394586291"/>
                  </a:ext>
                </a:extLst>
              </a:tr>
              <a:tr h="164042">
                <a:tc>
                  <a:txBody>
                    <a:bodyPr/>
                    <a:lstStyle/>
                    <a:p>
                      <a:pPr algn="l" fontAlgn="b"/>
                      <a:r>
                        <a:rPr lang="en-GB" sz="1000" u="none" strike="noStrike">
                          <a:effectLst/>
                        </a:rPr>
                        <a:t>Honoraria (NOK 2,276 )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143,388 </a:t>
                      </a:r>
                      <a:endParaRPr lang="en-GB" sz="1000" b="0" i="1"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r>
                        <a:rPr lang="en-GB" sz="1000" u="none" strike="noStrike">
                          <a:effectLst/>
                        </a:rPr>
                        <a:t>     159,320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143,388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159,320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175,252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191,184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207,116 </a:t>
                      </a:r>
                      <a:endParaRPr lang="en-GB" sz="1000" b="0"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r>
                        <a:rPr lang="en-GB" sz="1000" u="none" strike="noStrike">
                          <a:effectLst/>
                        </a:rPr>
                        <a:t>      223,048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238,980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191,184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223,048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254,912 </a:t>
                      </a:r>
                      <a:endParaRPr lang="en-GB" sz="1000" b="0"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2613417916"/>
                  </a:ext>
                </a:extLst>
              </a:tr>
              <a:tr h="164042">
                <a:tc>
                  <a:txBody>
                    <a:bodyPr/>
                    <a:lstStyle/>
                    <a:p>
                      <a:pPr algn="l" fontAlgn="b"/>
                      <a:r>
                        <a:rPr lang="en-GB" sz="1000" u="none" strike="noStrike">
                          <a:effectLst/>
                        </a:rPr>
                        <a:t>Per diem (NOK 500)</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31,500 </a:t>
                      </a:r>
                      <a:endParaRPr lang="en-GB" sz="1000" b="0" i="1"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r>
                        <a:rPr lang="en-GB" sz="1000" u="none" strike="noStrike">
                          <a:effectLst/>
                        </a:rPr>
                        <a:t>       35,000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31,500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35,000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38,500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42,000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45,500 </a:t>
                      </a:r>
                      <a:endParaRPr lang="en-GB" sz="1000" b="0"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r>
                        <a:rPr lang="en-GB" sz="1000" u="none" strike="noStrike">
                          <a:effectLst/>
                        </a:rPr>
                        <a:t>        49,000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52,500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42,000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49,000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56,000 </a:t>
                      </a:r>
                      <a:endParaRPr lang="en-GB" sz="1000" b="0"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4255841869"/>
                  </a:ext>
                </a:extLst>
              </a:tr>
              <a:tr h="164042">
                <a:tc>
                  <a:txBody>
                    <a:bodyPr/>
                    <a:lstStyle/>
                    <a:p>
                      <a:pPr algn="l" fontAlgn="b"/>
                      <a:r>
                        <a:rPr lang="en-GB" sz="1000" u="none" strike="noStrike">
                          <a:effectLst/>
                        </a:rPr>
                        <a:t>Accommodation (NOK 900)</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54,900 </a:t>
                      </a:r>
                      <a:endParaRPr lang="en-GB" sz="1000" b="0" i="1"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r>
                        <a:rPr lang="en-GB" sz="1000" u="none" strike="noStrike">
                          <a:effectLst/>
                        </a:rPr>
                        <a:t>       61,200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54,900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61,200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67,500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73,800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80,100 </a:t>
                      </a:r>
                      <a:endParaRPr lang="en-GB" sz="1000" b="0"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r>
                        <a:rPr lang="en-GB" sz="1000" u="none" strike="noStrike">
                          <a:effectLst/>
                        </a:rPr>
                        <a:t>        86,400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92,700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73,800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86,400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99,000 </a:t>
                      </a:r>
                      <a:endParaRPr lang="en-GB" sz="1000" b="0"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1583565936"/>
                  </a:ext>
                </a:extLst>
              </a:tr>
              <a:tr h="164042">
                <a:tc>
                  <a:txBody>
                    <a:bodyPr/>
                    <a:lstStyle/>
                    <a:p>
                      <a:pPr algn="l" fontAlgn="b"/>
                      <a:r>
                        <a:rPr lang="en-GB" sz="1000" u="none" strike="noStrike">
                          <a:effectLst/>
                        </a:rPr>
                        <a:t>Return travel (NOK 20,000)</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40,000 </a:t>
                      </a:r>
                      <a:endParaRPr lang="en-GB" sz="1000" b="0" i="1"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r>
                        <a:rPr lang="en-GB" sz="1000" u="none" strike="noStrike">
                          <a:effectLst/>
                        </a:rPr>
                        <a:t>       40,000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60,000 </a:t>
                      </a:r>
                      <a:endParaRPr lang="en-GB" sz="1000" b="0"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r>
                        <a:rPr lang="en-GB" sz="1000" u="none" strike="noStrike">
                          <a:effectLst/>
                        </a:rPr>
                        <a:t>        60,000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80,000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80,000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80,000 </a:t>
                      </a:r>
                      <a:endParaRPr lang="en-GB" sz="1000" b="0"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3894193671"/>
                  </a:ext>
                </a:extLst>
              </a:tr>
              <a:tr h="304325">
                <a:tc>
                  <a:txBody>
                    <a:bodyPr/>
                    <a:lstStyle/>
                    <a:p>
                      <a:pPr algn="l" fontAlgn="b"/>
                      <a:r>
                        <a:rPr lang="en-GB" sz="1000" u="none" strike="noStrike" dirty="0">
                          <a:effectLst/>
                        </a:rPr>
                        <a:t>Travel within Greenland (NOK 5,000) </a:t>
                      </a:r>
                      <a:endParaRPr lang="en-GB" sz="1000" b="0" i="0" u="none" strike="noStrike" dirty="0">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10,000 </a:t>
                      </a:r>
                      <a:endParaRPr lang="en-GB" sz="1000" b="0" i="1"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r>
                        <a:rPr lang="en-GB" sz="1000" u="none" strike="noStrike">
                          <a:effectLst/>
                        </a:rPr>
                        <a:t>       10,000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20,000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20,000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20,000 </a:t>
                      </a:r>
                      <a:endParaRPr lang="en-GB" sz="1000" b="0"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4264068404"/>
                  </a:ext>
                </a:extLst>
              </a:tr>
              <a:tr h="164042">
                <a:tc>
                  <a:txBody>
                    <a:bodyPr/>
                    <a:lstStyle/>
                    <a:p>
                      <a:pPr algn="l" fontAlgn="b"/>
                      <a:r>
                        <a:rPr lang="en-GB" sz="1000" u="none" strike="noStrike">
                          <a:effectLst/>
                        </a:rPr>
                        <a:t>Insurance (NOK 5,000)</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10,000 </a:t>
                      </a:r>
                      <a:endParaRPr lang="en-GB" sz="1000" b="0" i="1"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r>
                        <a:rPr lang="en-GB" sz="1000" u="none" strike="noStrike">
                          <a:effectLst/>
                        </a:rPr>
                        <a:t>       10,000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15,000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20,000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20,000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20,000 </a:t>
                      </a:r>
                      <a:endParaRPr lang="en-GB" sz="1000" b="0"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3196854778"/>
                  </a:ext>
                </a:extLst>
              </a:tr>
              <a:tr h="304325">
                <a:tc>
                  <a:txBody>
                    <a:bodyPr/>
                    <a:lstStyle/>
                    <a:p>
                      <a:pPr algn="l" fontAlgn="b"/>
                      <a:r>
                        <a:rPr lang="en-GB" sz="1000" u="none" strike="noStrike">
                          <a:effectLst/>
                        </a:rPr>
                        <a:t>Equipment (per observer: NOK 2,900)</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5,800 </a:t>
                      </a:r>
                      <a:endParaRPr lang="en-GB" sz="1000" b="0" i="1"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r>
                        <a:rPr lang="en-GB" sz="1000" u="none" strike="noStrike">
                          <a:effectLst/>
                        </a:rPr>
                        <a:t>         5,800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8,700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8,700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8,700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8,700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8,700 </a:t>
                      </a:r>
                      <a:endParaRPr lang="en-GB" sz="1000" b="0"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r>
                        <a:rPr lang="en-GB" sz="1000" u="none" strike="noStrike">
                          <a:effectLst/>
                        </a:rPr>
                        <a:t>          8,700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8,700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11,600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11,600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11,600 </a:t>
                      </a:r>
                      <a:endParaRPr lang="en-GB" sz="1000" b="0"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3950908518"/>
                  </a:ext>
                </a:extLst>
              </a:tr>
              <a:tr h="164042">
                <a:tc>
                  <a:txBody>
                    <a:bodyPr/>
                    <a:lstStyle/>
                    <a:p>
                      <a:pPr algn="l" fontAlgn="b"/>
                      <a:r>
                        <a:rPr lang="en-GB" sz="1000" b="1" u="none" strike="noStrike">
                          <a:effectLst/>
                        </a:rPr>
                        <a:t>Total cost</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b="1" u="none" strike="noStrike" dirty="0">
                          <a:effectLst/>
                        </a:rPr>
                        <a:t>       295,588 </a:t>
                      </a:r>
                      <a:endParaRPr lang="en-GB" sz="1000" b="1" i="1" u="none" strike="noStrike" dirty="0">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r>
                        <a:rPr lang="en-GB" sz="1000" u="none" strike="noStrike">
                          <a:effectLst/>
                        </a:rPr>
                        <a:t>     321,320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328,488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354,220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379,952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solidFill>
                            <a:schemeClr val="bg1"/>
                          </a:solidFill>
                          <a:effectLst/>
                        </a:rPr>
                        <a:t>       405,684 </a:t>
                      </a:r>
                      <a:endParaRPr lang="en-GB" sz="1000" b="1" i="0" u="none" strike="noStrike">
                        <a:solidFill>
                          <a:schemeClr val="bg1"/>
                        </a:solidFill>
                        <a:effectLst/>
                        <a:latin typeface="Calibri" panose="020F0502020204030204" pitchFamily="34" charset="0"/>
                      </a:endParaRPr>
                    </a:p>
                  </a:txBody>
                  <a:tcPr marL="5810" marR="5810" marT="5810" marB="0" anchor="b"/>
                </a:tc>
                <a:tc>
                  <a:txBody>
                    <a:bodyPr/>
                    <a:lstStyle/>
                    <a:p>
                      <a:pPr algn="r" fontAlgn="b"/>
                      <a:r>
                        <a:rPr lang="en-GB" sz="1000" b="1" u="none" strike="noStrike" dirty="0">
                          <a:effectLst/>
                        </a:rPr>
                        <a:t>            431,416 </a:t>
                      </a:r>
                      <a:endParaRPr lang="en-GB" sz="1000" b="1" i="0" u="none" strike="noStrike" dirty="0">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r>
                        <a:rPr lang="en-GB" sz="1000" u="none" strike="noStrike">
                          <a:effectLst/>
                        </a:rPr>
                        <a:t>      457,148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482,880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438,584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490,048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541,512 </a:t>
                      </a:r>
                      <a:endParaRPr lang="en-GB" sz="1000" b="1"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3585910499"/>
                  </a:ext>
                </a:extLst>
              </a:tr>
              <a:tr h="164042">
                <a:tc>
                  <a:txBody>
                    <a:bodyPr/>
                    <a:lstStyle/>
                    <a:p>
                      <a:pPr algn="l" fontAlgn="b"/>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a:t>
                      </a:r>
                      <a:endParaRPr lang="en-GB" sz="1000" b="1" i="1"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2123345109"/>
                  </a:ext>
                </a:extLst>
              </a:tr>
              <a:tr h="304325">
                <a:tc>
                  <a:txBody>
                    <a:bodyPr/>
                    <a:lstStyle/>
                    <a:p>
                      <a:pPr algn="l" fontAlgn="b"/>
                      <a:r>
                        <a:rPr lang="en-GB" sz="1000" u="none" strike="noStrike">
                          <a:effectLst/>
                        </a:rPr>
                        <a:t>Average cost of one observation day</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5,577 </a:t>
                      </a:r>
                      <a:endParaRPr lang="en-GB" sz="1000" b="1" i="1" u="none" strike="noStrike">
                        <a:solidFill>
                          <a:srgbClr val="000000"/>
                        </a:solidFill>
                        <a:effectLst/>
                        <a:latin typeface="Calibri" panose="020F0502020204030204" pitchFamily="34" charset="0"/>
                      </a:endParaRPr>
                    </a:p>
                  </a:txBody>
                  <a:tcPr marL="5810" marR="5810" marT="5810" marB="0" anchor="b">
                    <a:solidFill>
                      <a:schemeClr val="accent2">
                        <a:lumMod val="40000"/>
                        <a:lumOff val="60000"/>
                      </a:schemeClr>
                    </a:solidFill>
                  </a:tcPr>
                </a:tc>
                <a:tc>
                  <a:txBody>
                    <a:bodyPr/>
                    <a:lstStyle/>
                    <a:p>
                      <a:pPr algn="r" fontAlgn="b"/>
                      <a:r>
                        <a:rPr lang="en-GB" sz="1000" u="none" strike="noStrike">
                          <a:effectLst/>
                        </a:rPr>
                        <a:t>         5,355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6,844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6,440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6,128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5,879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5,677 </a:t>
                      </a:r>
                      <a:endParaRPr lang="en-GB" sz="1000" b="1"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r>
                        <a:rPr lang="en-GB" sz="1000" u="none" strike="noStrike">
                          <a:effectLst/>
                        </a:rPr>
                        <a:t>          5,508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5,365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6,853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6,283 </a:t>
                      </a:r>
                      <a:endParaRPr lang="en-GB" sz="1000" b="1"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5,886 </a:t>
                      </a:r>
                      <a:endParaRPr lang="en-GB" sz="1000" b="1"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4077524511"/>
                  </a:ext>
                </a:extLst>
              </a:tr>
              <a:tr h="164042">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810" marR="5810" marT="5810" marB="0" anchor="b">
                    <a:solidFill>
                      <a:srgbClr val="FFD653"/>
                    </a:solidFill>
                  </a:tcPr>
                </a:tc>
                <a:tc>
                  <a:txBody>
                    <a:bodyPr/>
                    <a:lstStyle/>
                    <a:p>
                      <a:pPr algn="r"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810" marR="5810" marT="5810" marB="0" anchor="b"/>
                </a:tc>
                <a:extLst>
                  <a:ext uri="{0D108BD9-81ED-4DB2-BD59-A6C34878D82A}">
                    <a16:rowId xmlns:a16="http://schemas.microsoft.com/office/drawing/2014/main" val="3114537760"/>
                  </a:ext>
                </a:extLst>
              </a:tr>
              <a:tr h="304325">
                <a:tc>
                  <a:txBody>
                    <a:bodyPr/>
                    <a:lstStyle/>
                    <a:p>
                      <a:pPr algn="l" fontAlgn="b"/>
                      <a:r>
                        <a:rPr lang="en-GB" sz="1000" b="1" u="none" strike="noStrike">
                          <a:effectLst/>
                        </a:rPr>
                        <a:t>Added budget above NOK 300,000</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ctr"/>
                      <a:r>
                        <a:rPr lang="en-GB" sz="1000" u="none" strike="noStrike">
                          <a:effectLst/>
                        </a:rPr>
                        <a:t>       21,320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28,488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54,220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79,952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105,684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b="1" u="none" strike="noStrike">
                          <a:effectLst/>
                        </a:rPr>
                        <a:t>            131,416 </a:t>
                      </a:r>
                      <a:endParaRPr lang="en-GB" sz="1000" b="1" i="0" u="none" strike="noStrike">
                        <a:solidFill>
                          <a:srgbClr val="0070C0"/>
                        </a:solidFill>
                        <a:effectLst/>
                        <a:latin typeface="Calibri" panose="020F0502020204030204" pitchFamily="34" charset="0"/>
                      </a:endParaRPr>
                    </a:p>
                  </a:txBody>
                  <a:tcPr marL="5810" marR="5810" marT="5810" marB="0" anchor="ctr">
                    <a:solidFill>
                      <a:srgbClr val="FFD653"/>
                    </a:solidFill>
                  </a:tcPr>
                </a:tc>
                <a:tc>
                  <a:txBody>
                    <a:bodyPr/>
                    <a:lstStyle/>
                    <a:p>
                      <a:pPr algn="r" fontAlgn="ctr"/>
                      <a:r>
                        <a:rPr lang="en-GB" sz="1000" u="none" strike="noStrike">
                          <a:effectLst/>
                        </a:rPr>
                        <a:t>      157,148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182,880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138,584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190,048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241,512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extLst>
                  <a:ext uri="{0D108BD9-81ED-4DB2-BD59-A6C34878D82A}">
                    <a16:rowId xmlns:a16="http://schemas.microsoft.com/office/drawing/2014/main" val="131219762"/>
                  </a:ext>
                </a:extLst>
              </a:tr>
              <a:tr h="299510">
                <a:tc gridSpan="2">
                  <a:txBody>
                    <a:bodyPr/>
                    <a:lstStyle/>
                    <a:p>
                      <a:pPr algn="l" fontAlgn="b"/>
                      <a:r>
                        <a:rPr lang="en-GB" sz="1000" b="1" u="none" strike="noStrike">
                          <a:effectLst/>
                        </a:rPr>
                        <a:t>Extra days gained compared to a NOK 300,000 budget</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tc hMerge="1">
                  <a:txBody>
                    <a:bodyPr/>
                    <a:lstStyle/>
                    <a:p>
                      <a:endParaRPr lang="nb-NO"/>
                    </a:p>
                  </a:txBody>
                  <a:tcPr/>
                </a:tc>
                <a:tc>
                  <a:txBody>
                    <a:bodyPr/>
                    <a:lstStyle/>
                    <a:p>
                      <a:pPr algn="l" fontAlgn="b"/>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ctr" fontAlgn="b"/>
                      <a:r>
                        <a:rPr lang="en-GB" sz="1000" u="none" strike="noStrike">
                          <a:effectLst/>
                        </a:rPr>
                        <a:t>                 7 </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tc>
                  <a:txBody>
                    <a:bodyPr/>
                    <a:lstStyle/>
                    <a:p>
                      <a:pPr algn="ctr" fontAlgn="b"/>
                      <a:r>
                        <a:rPr lang="en-GB" sz="1000" u="none" strike="noStrike">
                          <a:effectLst/>
                        </a:rPr>
                        <a:t>-              5 </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tc>
                  <a:txBody>
                    <a:bodyPr/>
                    <a:lstStyle/>
                    <a:p>
                      <a:pPr algn="ctr" fontAlgn="b"/>
                      <a:r>
                        <a:rPr lang="en-GB" sz="1000" u="none" strike="noStrike">
                          <a:effectLst/>
                        </a:rPr>
                        <a:t>               2 </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tc>
                  <a:txBody>
                    <a:bodyPr/>
                    <a:lstStyle/>
                    <a:p>
                      <a:pPr algn="ctr" fontAlgn="b"/>
                      <a:r>
                        <a:rPr lang="en-GB" sz="1000" u="none" strike="noStrike">
                          <a:effectLst/>
                        </a:rPr>
                        <a:t>                 9 </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tc>
                  <a:txBody>
                    <a:bodyPr/>
                    <a:lstStyle/>
                    <a:p>
                      <a:pPr algn="ctr" fontAlgn="b"/>
                      <a:r>
                        <a:rPr lang="en-GB" sz="1000" u="none" strike="noStrike">
                          <a:effectLst/>
                        </a:rPr>
                        <a:t>                 16 </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tc>
                  <a:txBody>
                    <a:bodyPr/>
                    <a:lstStyle/>
                    <a:p>
                      <a:pPr algn="ctr" fontAlgn="b"/>
                      <a:r>
                        <a:rPr lang="en-GB" sz="1000" b="1" u="none" strike="noStrike">
                          <a:effectLst/>
                        </a:rPr>
                        <a:t>                      23 </a:t>
                      </a:r>
                      <a:endParaRPr lang="en-GB" sz="1000" b="1" i="0" u="none" strike="noStrike">
                        <a:solidFill>
                          <a:srgbClr val="0070C0"/>
                        </a:solidFill>
                        <a:effectLst/>
                        <a:latin typeface="Calibri" panose="020F0502020204030204" pitchFamily="34" charset="0"/>
                      </a:endParaRPr>
                    </a:p>
                  </a:txBody>
                  <a:tcPr marL="5810" marR="5810" marT="5810" marB="0" anchor="b">
                    <a:solidFill>
                      <a:srgbClr val="FFD653"/>
                    </a:solidFill>
                  </a:tcPr>
                </a:tc>
                <a:tc>
                  <a:txBody>
                    <a:bodyPr/>
                    <a:lstStyle/>
                    <a:p>
                      <a:pPr algn="ctr" fontAlgn="b"/>
                      <a:r>
                        <a:rPr lang="en-GB" sz="1000" u="none" strike="noStrike">
                          <a:effectLst/>
                        </a:rPr>
                        <a:t>                30 </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tc>
                  <a:txBody>
                    <a:bodyPr/>
                    <a:lstStyle/>
                    <a:p>
                      <a:pPr algn="ctr" fontAlgn="b"/>
                      <a:r>
                        <a:rPr lang="en-GB" sz="1000" u="none" strike="noStrike">
                          <a:effectLst/>
                        </a:rPr>
                        <a:t>                   37 </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tc>
                  <a:txBody>
                    <a:bodyPr/>
                    <a:lstStyle/>
                    <a:p>
                      <a:pPr algn="ctr" fontAlgn="b"/>
                      <a:r>
                        <a:rPr lang="en-GB" sz="1000" u="none" strike="noStrike">
                          <a:effectLst/>
                        </a:rPr>
                        <a:t>                11 </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tc>
                  <a:txBody>
                    <a:bodyPr/>
                    <a:lstStyle/>
                    <a:p>
                      <a:pPr algn="ctr" fontAlgn="b"/>
                      <a:r>
                        <a:rPr lang="en-GB" sz="1000" u="none" strike="noStrike">
                          <a:effectLst/>
                        </a:rPr>
                        <a:t>               25 </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tc>
                  <a:txBody>
                    <a:bodyPr/>
                    <a:lstStyle/>
                    <a:p>
                      <a:pPr algn="ctr" fontAlgn="b"/>
                      <a:r>
                        <a:rPr lang="en-GB" sz="1000" u="none" strike="noStrike">
                          <a:effectLst/>
                        </a:rPr>
                        <a:t>              39 </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extLst>
                  <a:ext uri="{0D108BD9-81ED-4DB2-BD59-A6C34878D82A}">
                    <a16:rowId xmlns:a16="http://schemas.microsoft.com/office/drawing/2014/main" val="3566170584"/>
                  </a:ext>
                </a:extLst>
              </a:tr>
              <a:tr h="254110">
                <a:tc>
                  <a:txBody>
                    <a:bodyPr/>
                    <a:lstStyle/>
                    <a:p>
                      <a:pPr algn="l" fontAlgn="b"/>
                      <a:r>
                        <a:rPr lang="en-GB" sz="1000" b="1" u="none" strike="noStrike">
                          <a:effectLst/>
                        </a:rPr>
                        <a:t>Cost of added days pr day</a:t>
                      </a:r>
                      <a:endParaRPr lang="en-GB" sz="1000" b="1" i="0" u="none" strike="noStrike">
                        <a:solidFill>
                          <a:srgbClr val="0070C0"/>
                        </a:solidFill>
                        <a:effectLst/>
                        <a:latin typeface="Calibri" panose="020F0502020204030204" pitchFamily="34" charset="0"/>
                      </a:endParaRPr>
                    </a:p>
                  </a:txBody>
                  <a:tcPr marL="5810" marR="5810" marT="5810" marB="0" anchor="b">
                    <a:solidFill>
                      <a:schemeClr val="accent6">
                        <a:lumMod val="40000"/>
                        <a:lumOff val="60000"/>
                      </a:schemeClr>
                    </a:solidFill>
                  </a:tcP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810" marR="5810" marT="5810" marB="0" anchor="b"/>
                </a:tc>
                <a:tc>
                  <a:txBody>
                    <a:bodyPr/>
                    <a:lstStyle/>
                    <a:p>
                      <a:pPr algn="r" fontAlgn="ctr"/>
                      <a:r>
                        <a:rPr lang="en-GB" sz="1000" u="none" strike="noStrike">
                          <a:effectLst/>
                        </a:rPr>
                        <a:t>         3,046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27,110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8,884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6,605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b="1" u="none" strike="noStrike">
                          <a:effectLst/>
                        </a:rPr>
                        <a:t>                 5,714 </a:t>
                      </a:r>
                      <a:endParaRPr lang="en-GB" sz="1000" b="1" i="0" u="none" strike="noStrike">
                        <a:solidFill>
                          <a:srgbClr val="0070C0"/>
                        </a:solidFill>
                        <a:effectLst/>
                        <a:latin typeface="Calibri" panose="020F0502020204030204" pitchFamily="34" charset="0"/>
                      </a:endParaRPr>
                    </a:p>
                  </a:txBody>
                  <a:tcPr marL="5810" marR="5810" marT="5810" marB="0" anchor="ctr">
                    <a:solidFill>
                      <a:srgbClr val="FFD653"/>
                    </a:solidFill>
                  </a:tcPr>
                </a:tc>
                <a:tc>
                  <a:txBody>
                    <a:bodyPr/>
                    <a:lstStyle/>
                    <a:p>
                      <a:pPr algn="r" fontAlgn="ctr"/>
                      <a:r>
                        <a:rPr lang="en-GB" sz="1000" u="none" strike="noStrike">
                          <a:effectLst/>
                        </a:rPr>
                        <a:t>          5,238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4,943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12,599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a:effectLst/>
                        </a:rPr>
                        <a:t>         7,602 </a:t>
                      </a:r>
                      <a:endParaRPr lang="en-GB" sz="1000" b="1" i="0" u="none" strike="noStrike">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tc>
                  <a:txBody>
                    <a:bodyPr/>
                    <a:lstStyle/>
                    <a:p>
                      <a:pPr algn="r" fontAlgn="ctr"/>
                      <a:r>
                        <a:rPr lang="en-GB" sz="1000" u="none" strike="noStrike" dirty="0">
                          <a:effectLst/>
                        </a:rPr>
                        <a:t>         6,193 </a:t>
                      </a:r>
                      <a:endParaRPr lang="en-GB" sz="1000" b="1" i="0" u="none" strike="noStrike" dirty="0">
                        <a:solidFill>
                          <a:srgbClr val="0070C0"/>
                        </a:solidFill>
                        <a:effectLst/>
                        <a:latin typeface="Calibri" panose="020F0502020204030204" pitchFamily="34" charset="0"/>
                      </a:endParaRPr>
                    </a:p>
                  </a:txBody>
                  <a:tcPr marL="5810" marR="5810" marT="5810" marB="0" anchor="ctr">
                    <a:solidFill>
                      <a:schemeClr val="accent6">
                        <a:lumMod val="40000"/>
                        <a:lumOff val="60000"/>
                      </a:schemeClr>
                    </a:solidFill>
                  </a:tcPr>
                </a:tc>
                <a:extLst>
                  <a:ext uri="{0D108BD9-81ED-4DB2-BD59-A6C34878D82A}">
                    <a16:rowId xmlns:a16="http://schemas.microsoft.com/office/drawing/2014/main" val="4135951332"/>
                  </a:ext>
                </a:extLst>
              </a:tr>
            </a:tbl>
          </a:graphicData>
        </a:graphic>
      </p:graphicFrame>
      <p:sp>
        <p:nvSpPr>
          <p:cNvPr id="5" name="Tittel 1">
            <a:extLst>
              <a:ext uri="{FF2B5EF4-FFF2-40B4-BE49-F238E27FC236}">
                <a16:creationId xmlns:a16="http://schemas.microsoft.com/office/drawing/2014/main" id="{709FEE24-7E7F-4BBC-8C05-254DB5931DA2}"/>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1673634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557151-B9EA-4427-914F-2F20B84A267B}"/>
              </a:ext>
            </a:extLst>
          </p:cNvPr>
          <p:cNvSpPr>
            <a:spLocks noGrp="1"/>
          </p:cNvSpPr>
          <p:nvPr>
            <p:ph type="title"/>
          </p:nvPr>
        </p:nvSpPr>
        <p:spPr>
          <a:xfrm>
            <a:off x="838200" y="365126"/>
            <a:ext cx="10515600" cy="736844"/>
          </a:xfrm>
        </p:spPr>
        <p:txBody>
          <a:bodyPr/>
          <a:lstStyle/>
          <a:p>
            <a:r>
              <a:rPr lang="nb-NO" dirty="0"/>
              <a:t>Setting the scope for observation – item 7.3</a:t>
            </a:r>
          </a:p>
        </p:txBody>
      </p:sp>
      <p:sp>
        <p:nvSpPr>
          <p:cNvPr id="3" name="Plassholder for innhold 2">
            <a:extLst>
              <a:ext uri="{FF2B5EF4-FFF2-40B4-BE49-F238E27FC236}">
                <a16:creationId xmlns:a16="http://schemas.microsoft.com/office/drawing/2014/main" id="{5457C715-B75D-4C69-8AA0-31BB7CEBFA6C}"/>
              </a:ext>
            </a:extLst>
          </p:cNvPr>
          <p:cNvSpPr>
            <a:spLocks noGrp="1"/>
          </p:cNvSpPr>
          <p:nvPr>
            <p:ph idx="1"/>
          </p:nvPr>
        </p:nvSpPr>
        <p:spPr>
          <a:xfrm>
            <a:off x="838200" y="1250462"/>
            <a:ext cx="10515600" cy="4926501"/>
          </a:xfrm>
        </p:spPr>
        <p:txBody>
          <a:bodyPr/>
          <a:lstStyle/>
          <a:p>
            <a:pPr marL="0" indent="0" algn="just">
              <a:spcAft>
                <a:spcPts val="600"/>
              </a:spcAft>
              <a:buNone/>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previous years, the scope of observations was mostly chosen based on a principle of rotation between member countries and hunts. Within the new Observation Scheme, the CIO has identified the following additional criteria for deciding the observation focus in a year:</a:t>
            </a: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Hunting level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Hunts not covered by national inspectors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Hunts for which the SC or CHM request data (e.g., on struck and lost)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Maximising the effort to reach the objectives of the Scheme by allocating money from several years into one year.</a:t>
            </a:r>
          </a:p>
          <a:p>
            <a:pPr marL="0" lvl="0" indent="0" algn="just">
              <a:buNone/>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buNone/>
            </a:pPr>
            <a:r>
              <a:rPr lang="en-GB" sz="18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Hunts that are not a priority:</a:t>
            </a:r>
          </a:p>
          <a:p>
            <a:pPr marL="342900" lvl="0" indent="-342900" algn="just">
              <a:buFont typeface="Symbol" panose="05050102010706020507" pitchFamily="18" charset="2"/>
              <a:buChar char=""/>
            </a:pPr>
            <a:r>
              <a:rPr lang="en-GB" sz="180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Small scale hunts occurring infrequently and in remote areas </a:t>
            </a:r>
            <a:endParaRPr lang="en-GB" sz="18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n-GB" sz="180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Hunts not practically feasible for observation due to specific hunting methods or other aspects </a:t>
            </a:r>
            <a:endParaRPr lang="en-GB" sz="18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nb-NO" dirty="0"/>
          </a:p>
        </p:txBody>
      </p:sp>
      <p:sp>
        <p:nvSpPr>
          <p:cNvPr id="4" name="Tittel 1">
            <a:extLst>
              <a:ext uri="{FF2B5EF4-FFF2-40B4-BE49-F238E27FC236}">
                <a16:creationId xmlns:a16="http://schemas.microsoft.com/office/drawing/2014/main" id="{60C91DD6-3C76-400E-B505-AD03F9318DC9}"/>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140007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FAED5-CB5C-4CEA-B685-FA4442CF236B}"/>
              </a:ext>
            </a:extLst>
          </p:cNvPr>
          <p:cNvSpPr>
            <a:spLocks noGrp="1"/>
          </p:cNvSpPr>
          <p:nvPr>
            <p:ph type="title"/>
          </p:nvPr>
        </p:nvSpPr>
        <p:spPr/>
        <p:txBody>
          <a:bodyPr>
            <a:normAutofit fontScale="90000"/>
          </a:bodyPr>
          <a:lstStyle/>
          <a:p>
            <a:r>
              <a:rPr lang="nb-NO" dirty="0"/>
              <a:t>CIO  - item 7.1</a:t>
            </a:r>
            <a:br>
              <a:rPr lang="nb-NO" dirty="0"/>
            </a:br>
            <a:r>
              <a:rPr lang="en-US" sz="3600" dirty="0">
                <a:effectLst/>
                <a:latin typeface="Arial" panose="020B0604020202020204" pitchFamily="34" charset="0"/>
              </a:rPr>
              <a:t>Report of the Committee on Inspection and Observation</a:t>
            </a:r>
            <a:endParaRPr lang="nb-NO" sz="3600" dirty="0"/>
          </a:p>
        </p:txBody>
      </p:sp>
      <p:sp>
        <p:nvSpPr>
          <p:cNvPr id="3" name="Plassholder for innhold 2">
            <a:extLst>
              <a:ext uri="{FF2B5EF4-FFF2-40B4-BE49-F238E27FC236}">
                <a16:creationId xmlns:a16="http://schemas.microsoft.com/office/drawing/2014/main" id="{529385A8-467C-4FCD-BFD6-19203BFAAE8C}"/>
              </a:ext>
            </a:extLst>
          </p:cNvPr>
          <p:cNvSpPr>
            <a:spLocks noGrp="1"/>
          </p:cNvSpPr>
          <p:nvPr>
            <p:ph idx="1"/>
          </p:nvPr>
        </p:nvSpPr>
        <p:spPr/>
        <p:txBody>
          <a:bodyPr>
            <a:normAutofit fontScale="92500" lnSpcReduction="20000"/>
          </a:bodyPr>
          <a:lstStyle/>
          <a:p>
            <a:pPr marL="0" indent="0" algn="just">
              <a:spcAft>
                <a:spcPts val="600"/>
              </a:spcAft>
              <a:buNone/>
            </a:pPr>
            <a:r>
              <a:rPr lang="en-GB" sz="2400" b="1" dirty="0">
                <a:latin typeface="Calibri" panose="020F0502020204030204" pitchFamily="34" charset="0"/>
                <a:cs typeface="Times New Roman" panose="02020603050405020304" pitchFamily="18" charset="0"/>
              </a:rPr>
              <a:t>Committee members</a:t>
            </a:r>
            <a:r>
              <a:rPr lang="en-GB" sz="2400" dirty="0">
                <a:latin typeface="Calibri" panose="020F0502020204030204" pitchFamily="34" charset="0"/>
                <a:cs typeface="Times New Roman" panose="02020603050405020304" pitchFamily="18" charset="0"/>
              </a:rPr>
              <a:t>: </a:t>
            </a:r>
            <a:endParaRPr lang="is-IS" sz="2400" dirty="0">
              <a:latin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b-NO" sz="2400" dirty="0">
                <a:latin typeface="Calibri" panose="020F0502020204030204" pitchFamily="34" charset="0"/>
                <a:cs typeface="Times New Roman" panose="02020603050405020304" pitchFamily="18" charset="0"/>
              </a:rPr>
              <a:t>FO: Ulla Svarrer Wang</a:t>
            </a:r>
            <a:endParaRPr lang="is-IS" sz="2400" dirty="0">
              <a:latin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b-NO" sz="2400" dirty="0">
                <a:latin typeface="Calibri" panose="020F0502020204030204" pitchFamily="34" charset="0"/>
                <a:cs typeface="Times New Roman" panose="02020603050405020304" pitchFamily="18" charset="0"/>
              </a:rPr>
              <a:t>GL: Sofie Abelsen, Jesper Ødegaard Jakobsen, Amalie Jessen and Nette Levermann (until July 2020) </a:t>
            </a:r>
            <a:endParaRPr lang="is-IS" sz="2400" dirty="0">
              <a:latin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IS: Guðni Magnús Eiríksson (chair) </a:t>
            </a:r>
            <a:endParaRPr lang="is-IS" sz="2400" dirty="0">
              <a:latin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NO: Guro Gjelsvik (from 2021) and Hild Ynnesdal </a:t>
            </a:r>
            <a:endParaRPr lang="is-IS" sz="2400" dirty="0">
              <a:latin typeface="Calibri" panose="020F0502020204030204" pitchFamily="34" charset="0"/>
              <a:cs typeface="Times New Roman" panose="02020603050405020304" pitchFamily="18" charset="0"/>
            </a:endParaRPr>
          </a:p>
          <a:p>
            <a:endParaRPr lang="nb-NO" sz="2400" dirty="0">
              <a:latin typeface="Calibri" panose="020F0502020204030204" pitchFamily="34" charset="0"/>
              <a:cs typeface="Times New Roman" panose="02020603050405020304" pitchFamily="18" charset="0"/>
            </a:endParaRPr>
          </a:p>
          <a:p>
            <a:pPr marL="0" indent="0" algn="just">
              <a:spcAft>
                <a:spcPts val="600"/>
              </a:spcAft>
              <a:buNone/>
            </a:pPr>
            <a:r>
              <a:rPr lang="en-GB" sz="2400" b="1" dirty="0">
                <a:latin typeface="Calibri" panose="020F0502020204030204" pitchFamily="34" charset="0"/>
                <a:cs typeface="Times New Roman" panose="02020603050405020304" pitchFamily="18" charset="0"/>
              </a:rPr>
              <a:t>CIO meetings</a:t>
            </a:r>
            <a:r>
              <a:rPr lang="en-GB" sz="2400" dirty="0">
                <a:latin typeface="Calibri" panose="020F0502020204030204" pitchFamily="34" charset="0"/>
                <a:cs typeface="Times New Roman" panose="02020603050405020304" pitchFamily="18" charset="0"/>
              </a:rPr>
              <a:t>: </a:t>
            </a:r>
            <a:endParaRPr lang="is-IS" sz="2400" dirty="0">
              <a:latin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2019: </a:t>
            </a:r>
            <a:r>
              <a:rPr lang="en-GB" sz="2400" dirty="0">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21 May</a:t>
            </a:r>
            <a:r>
              <a:rPr lang="en-GB" sz="2400" dirty="0">
                <a:latin typeface="Calibri" panose="020F0502020204030204" pitchFamily="34" charset="0"/>
                <a:cs typeface="Times New Roman" panose="02020603050405020304" pitchFamily="18" charset="0"/>
              </a:rPr>
              <a:t> and </a:t>
            </a:r>
            <a:r>
              <a:rPr lang="en-GB" sz="2400" dirty="0">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1-2 October</a:t>
            </a:r>
            <a:endParaRPr lang="is-IS" sz="2400" dirty="0">
              <a:latin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2020: </a:t>
            </a:r>
            <a:r>
              <a:rPr lang="en-GB" sz="2400" dirty="0">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16 January</a:t>
            </a:r>
            <a:r>
              <a:rPr lang="en-GB" sz="2400" dirty="0">
                <a:latin typeface="Calibri" panose="020F0502020204030204" pitchFamily="34" charset="0"/>
                <a:cs typeface="Times New Roman" panose="02020603050405020304" pitchFamily="18" charset="0"/>
              </a:rPr>
              <a:t>, </a:t>
            </a:r>
            <a:r>
              <a:rPr lang="en-GB" sz="2400" dirty="0">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8 and 18 February</a:t>
            </a:r>
            <a:r>
              <a:rPr lang="en-GB" sz="2400" dirty="0">
                <a:latin typeface="Calibri" panose="020F0502020204030204" pitchFamily="34" charset="0"/>
                <a:cs typeface="Times New Roman" panose="02020603050405020304" pitchFamily="18" charset="0"/>
              </a:rPr>
              <a:t>, </a:t>
            </a:r>
            <a:r>
              <a:rPr lang="en-GB" sz="2400" dirty="0">
                <a:latin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3 April</a:t>
            </a:r>
            <a:r>
              <a:rPr lang="en-GB" sz="2400" dirty="0">
                <a:latin typeface="Calibri" panose="020F0502020204030204" pitchFamily="34" charset="0"/>
                <a:cs typeface="Times New Roman" panose="02020603050405020304" pitchFamily="18" charset="0"/>
              </a:rPr>
              <a:t>, </a:t>
            </a:r>
            <a:r>
              <a:rPr lang="en-GB" sz="2400" dirty="0">
                <a:latin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6-8 October</a:t>
            </a:r>
            <a:r>
              <a:rPr lang="en-GB" sz="2400" dirty="0">
                <a:latin typeface="Calibri" panose="020F0502020204030204" pitchFamily="34" charset="0"/>
                <a:cs typeface="Times New Roman" panose="02020603050405020304" pitchFamily="18" charset="0"/>
              </a:rPr>
              <a:t> and </a:t>
            </a:r>
            <a:r>
              <a:rPr lang="en-GB" sz="2400" dirty="0">
                <a:latin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26 November</a:t>
            </a:r>
            <a:endParaRPr lang="is-IS" sz="2400" dirty="0">
              <a:latin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2021: </a:t>
            </a:r>
            <a:r>
              <a:rPr lang="en-GB" sz="2400" dirty="0">
                <a:latin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16-17 February</a:t>
            </a:r>
            <a:r>
              <a:rPr lang="en-GB" sz="2400" dirty="0">
                <a:latin typeface="Calibri" panose="020F0502020204030204" pitchFamily="34" charset="0"/>
                <a:cs typeface="Times New Roman" panose="02020603050405020304" pitchFamily="18" charset="0"/>
              </a:rPr>
              <a:t> </a:t>
            </a:r>
            <a:endParaRPr lang="is-IS" sz="2400" dirty="0">
              <a:latin typeface="Calibri" panose="020F0502020204030204" pitchFamily="34" charset="0"/>
              <a:cs typeface="Times New Roman" panose="02020603050405020304" pitchFamily="18" charset="0"/>
            </a:endParaRPr>
          </a:p>
          <a:p>
            <a:endParaRPr lang="nb-NO" dirty="0"/>
          </a:p>
        </p:txBody>
      </p:sp>
      <p:sp>
        <p:nvSpPr>
          <p:cNvPr id="4" name="Tittel 1">
            <a:extLst>
              <a:ext uri="{FF2B5EF4-FFF2-40B4-BE49-F238E27FC236}">
                <a16:creationId xmlns:a16="http://schemas.microsoft.com/office/drawing/2014/main" id="{06D9C8C6-A5D6-4C75-8FDB-CBD42CF25E1E}"/>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396278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F43AA7-68D3-4340-B135-E8E92F7B52B1}"/>
              </a:ext>
            </a:extLst>
          </p:cNvPr>
          <p:cNvSpPr>
            <a:spLocks noGrp="1"/>
          </p:cNvSpPr>
          <p:nvPr>
            <p:ph type="title"/>
          </p:nvPr>
        </p:nvSpPr>
        <p:spPr>
          <a:xfrm>
            <a:off x="838200" y="365125"/>
            <a:ext cx="10515600" cy="697767"/>
          </a:xfrm>
        </p:spPr>
        <p:txBody>
          <a:bodyPr/>
          <a:lstStyle/>
          <a:p>
            <a:r>
              <a:rPr lang="nb-NO" dirty="0" err="1"/>
              <a:t>Proposed</a:t>
            </a:r>
            <a:r>
              <a:rPr lang="nb-NO" dirty="0"/>
              <a:t> Scope 2022 – item 7.3</a:t>
            </a:r>
          </a:p>
        </p:txBody>
      </p:sp>
      <p:sp>
        <p:nvSpPr>
          <p:cNvPr id="3" name="Plassholder for innhold 2">
            <a:extLst>
              <a:ext uri="{FF2B5EF4-FFF2-40B4-BE49-F238E27FC236}">
                <a16:creationId xmlns:a16="http://schemas.microsoft.com/office/drawing/2014/main" id="{62C38771-A4B5-4E28-8C23-A03B0E7FD1C7}"/>
              </a:ext>
            </a:extLst>
          </p:cNvPr>
          <p:cNvSpPr>
            <a:spLocks noGrp="1"/>
          </p:cNvSpPr>
          <p:nvPr>
            <p:ph idx="1"/>
          </p:nvPr>
        </p:nvSpPr>
        <p:spPr>
          <a:xfrm>
            <a:off x="838200" y="1320800"/>
            <a:ext cx="10515600" cy="4856163"/>
          </a:xfrm>
        </p:spPr>
        <p:txBody>
          <a:bodyPr>
            <a:normAutofit/>
          </a:bodyP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Walrus, narwhal and beluga hunts in West Greenland carried out with rifles and handheld harpoons from dinghies/small boats.  </a:t>
            </a:r>
          </a:p>
          <a:p>
            <a:pPr lvl="1" algn="just">
              <a:spcAft>
                <a:spcPts val="600"/>
              </a:spcAft>
              <a:buFont typeface="Wingdings" panose="05000000000000000000" pitchFamily="2" charset="2"/>
              <a:buChar char="Ø"/>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The East Greenland catches are few compared to West Greenland. For walrus, the average reported catches of the last six years (2015-2020) have been 5% of a total of 693 animals and 17 % of a total of 2,463 narwhals. Also, the narwhal quotas for 2021 have been reduced significantly. The proposal is therefore to focus on West Greenland to utilise the observer resources most efficiently. </a:t>
            </a:r>
          </a:p>
          <a:p>
            <a:pPr algn="just">
              <a:spcAft>
                <a:spcPts val="6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targeted hunting method, rifle with handheld harpoon, has been identified by NAMMCO as a method of concern given the reported relatively longer times to death and the lack of reliable struck and lost information. </a:t>
            </a:r>
          </a:p>
          <a:p>
            <a:pPr algn="just">
              <a:spcAft>
                <a:spcPts val="6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It is impossible to find one location and period that coincides for all three hunts. The following proposal for locations, timing and hunts are informed by reported catch statistics from previous years (2015-2020). </a:t>
            </a:r>
          </a:p>
          <a:p>
            <a:pPr lvl="1">
              <a:buFont typeface="Wingdings" panose="05000000000000000000" pitchFamily="2" charset="2"/>
              <a:buChar char="Ø"/>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Sisimiut in March – April: Beluga</a:t>
            </a:r>
          </a:p>
          <a:p>
            <a:pPr lvl="1">
              <a:buFont typeface="Wingdings" panose="05000000000000000000" pitchFamily="2" charset="2"/>
              <a:buChar char="Ø"/>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Sisimiut in March – April: Walrus</a:t>
            </a:r>
          </a:p>
          <a:p>
            <a:pPr lvl="1">
              <a:buFont typeface="Wingdings" panose="05000000000000000000" pitchFamily="2" charset="2"/>
              <a:buChar char="Ø"/>
            </a:pP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Upernavik</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in April – May: Narwhal</a:t>
            </a:r>
          </a:p>
          <a:p>
            <a:pPr lvl="1">
              <a:buFont typeface="Wingdings" panose="05000000000000000000" pitchFamily="2" charset="2"/>
              <a:buChar char="Ø"/>
            </a:pP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Uummannaq</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in October – November: Narwhal</a:t>
            </a:r>
          </a:p>
          <a:p>
            <a:pPr lvl="1">
              <a:spcAft>
                <a:spcPts val="600"/>
              </a:spcAft>
              <a:buFont typeface="Wingdings" panose="05000000000000000000" pitchFamily="2" charset="2"/>
              <a:buChar char="Ø"/>
            </a:pP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Upernavik</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in in October – November: Beluga</a:t>
            </a:r>
          </a:p>
          <a:p>
            <a:pPr marL="0" lvl="0" indent="0">
              <a:spcAft>
                <a:spcPts val="600"/>
              </a:spcAft>
              <a:buNone/>
            </a:pPr>
            <a:r>
              <a:rPr lang="en-GB" sz="2000" b="1"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Recommendation to Council: Approve the scope and range of the Observation activities in 2022</a:t>
            </a:r>
          </a:p>
        </p:txBody>
      </p:sp>
      <p:sp>
        <p:nvSpPr>
          <p:cNvPr id="4" name="Tittel 1">
            <a:extLst>
              <a:ext uri="{FF2B5EF4-FFF2-40B4-BE49-F238E27FC236}">
                <a16:creationId xmlns:a16="http://schemas.microsoft.com/office/drawing/2014/main" id="{10E5A35E-BC00-4F8A-BF77-2CA69DA7CCF5}"/>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3998454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B2AF51-267D-4A51-A13E-871996B5FBEA}"/>
              </a:ext>
            </a:extLst>
          </p:cNvPr>
          <p:cNvSpPr>
            <a:spLocks noGrp="1"/>
          </p:cNvSpPr>
          <p:nvPr>
            <p:ph idx="1"/>
          </p:nvPr>
        </p:nvSpPr>
        <p:spPr/>
        <p:txBody>
          <a:bodyPr/>
          <a:lstStyle/>
          <a:p>
            <a:r>
              <a:rPr lang="is-IS" dirty="0" err="1"/>
              <a:t>Alternatives</a:t>
            </a:r>
            <a:r>
              <a:rPr lang="is-IS" dirty="0"/>
              <a:t> </a:t>
            </a:r>
            <a:r>
              <a:rPr lang="is-IS" dirty="0" err="1"/>
              <a:t>and</a:t>
            </a:r>
            <a:r>
              <a:rPr lang="is-IS" dirty="0"/>
              <a:t> CIO r</a:t>
            </a:r>
            <a:r>
              <a:rPr lang="nb-NO" dirty="0"/>
              <a:t>ecommendations</a:t>
            </a:r>
            <a:r>
              <a:rPr lang="is-IS" dirty="0"/>
              <a:t> from </a:t>
            </a:r>
            <a:r>
              <a:rPr lang="en-US" dirty="0">
                <a:effectLst/>
                <a:latin typeface="Arial" panose="020B0604020202020204" pitchFamily="34" charset="0"/>
              </a:rPr>
              <a:t>priorities and work plan 2021-2022</a:t>
            </a:r>
            <a:r>
              <a:rPr lang="nb-NO" dirty="0"/>
              <a:t> </a:t>
            </a:r>
          </a:p>
          <a:p>
            <a:pPr lvl="1"/>
            <a:r>
              <a:rPr lang="nb-NO" dirty="0"/>
              <a:t>No NAMMCO observation activity for 2021, due to COVID-19</a:t>
            </a:r>
          </a:p>
          <a:p>
            <a:pPr lvl="1"/>
            <a:r>
              <a:rPr lang="en-GB" sz="2400" dirty="0">
                <a:effectLst/>
                <a:latin typeface="Calibri" panose="020F0502020204030204" pitchFamily="34" charset="0"/>
                <a:ea typeface="Times New Roman" panose="02020603050405020304" pitchFamily="18" charset="0"/>
                <a:cs typeface="Times New Roman" panose="02020603050405020304" pitchFamily="18" charset="0"/>
              </a:rPr>
              <a:t>In 2022: Walrus, narwhal and beluga hunts in West Greenland carried out with rifles and handheld harpoons from dinghies/small boats.  </a:t>
            </a:r>
          </a:p>
          <a:p>
            <a:pPr lvl="2"/>
            <a:r>
              <a:rPr lang="en-GB" dirty="0">
                <a:effectLst/>
                <a:latin typeface="Calibri" panose="020F0502020204030204" pitchFamily="34" charset="0"/>
                <a:ea typeface="Times New Roman" panose="02020603050405020304" pitchFamily="18" charset="0"/>
                <a:cs typeface="Times New Roman" panose="02020603050405020304" pitchFamily="18" charset="0"/>
              </a:rPr>
              <a:t>Budget option 6: </a:t>
            </a:r>
            <a:r>
              <a:rPr lang="en-GB" dirty="0">
                <a:latin typeface="Calibri" panose="020F0502020204030204" pitchFamily="34" charset="0"/>
                <a:cs typeface="Times New Roman" panose="02020603050405020304" pitchFamily="18" charset="0"/>
              </a:rPr>
              <a:t>295,588 NOK; Current budget</a:t>
            </a:r>
          </a:p>
          <a:p>
            <a:pPr lvl="2"/>
            <a:r>
              <a:rPr lang="en-GB" b="1" dirty="0">
                <a:latin typeface="Calibri" panose="020F0502020204030204" pitchFamily="34" charset="0"/>
                <a:cs typeface="Times New Roman" panose="02020603050405020304" pitchFamily="18" charset="0"/>
              </a:rPr>
              <a:t>Budget option 12: 431,416 NOK; CIO </a:t>
            </a:r>
            <a:r>
              <a:rPr lang="en-GB" b="1" dirty="0">
                <a:latin typeface="Calibri" panose="020F0502020204030204" pitchFamily="34" charset="0"/>
                <a:ea typeface="Times New Roman" panose="02020603050405020304" pitchFamily="18" charset="0"/>
                <a:cs typeface="Times New Roman" panose="02020603050405020304" pitchFamily="18" charset="0"/>
              </a:rPr>
              <a:t>recommended</a:t>
            </a:r>
            <a:endParaRPr lang="en-GB" b="1" dirty="0">
              <a:effectLst/>
              <a:latin typeface="Calibri" panose="020F0502020204030204" pitchFamily="34" charset="0"/>
              <a:ea typeface="Times New Roman" panose="02020603050405020304" pitchFamily="18" charset="0"/>
              <a:cs typeface="Times New Roman" panose="02020603050405020304" pitchFamily="18" charset="0"/>
            </a:endParaRPr>
          </a:p>
          <a:p>
            <a:pPr lvl="1"/>
            <a:endParaRPr lang="nb-NO" dirty="0"/>
          </a:p>
          <a:p>
            <a:pPr lvl="1"/>
            <a:endParaRPr lang="nb-NO" dirty="0"/>
          </a:p>
          <a:p>
            <a:pPr lvl="1"/>
            <a:endParaRPr lang="nb-NO" dirty="0"/>
          </a:p>
          <a:p>
            <a:pPr lvl="1"/>
            <a:endParaRPr lang="is-IS" dirty="0"/>
          </a:p>
        </p:txBody>
      </p:sp>
      <p:sp>
        <p:nvSpPr>
          <p:cNvPr id="4" name="Tittel 1">
            <a:extLst>
              <a:ext uri="{FF2B5EF4-FFF2-40B4-BE49-F238E27FC236}">
                <a16:creationId xmlns:a16="http://schemas.microsoft.com/office/drawing/2014/main" id="{E7FB54FC-0E26-4996-9CE1-D72BEFAB76E7}"/>
              </a:ext>
            </a:extLst>
          </p:cNvPr>
          <p:cNvSpPr txBox="1">
            <a:spLocks/>
          </p:cNvSpPr>
          <p:nvPr/>
        </p:nvSpPr>
        <p:spPr>
          <a:xfrm>
            <a:off x="838200" y="397669"/>
            <a:ext cx="10515600" cy="114617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dirty="0"/>
              <a:t>CIO - item 7.4</a:t>
            </a:r>
            <a:endParaRPr lang="en-US" dirty="0">
              <a:effectLst/>
              <a:latin typeface="Arial" panose="020B0604020202020204" pitchFamily="34" charset="0"/>
            </a:endParaRPr>
          </a:p>
          <a:p>
            <a:r>
              <a:rPr lang="en-US" dirty="0">
                <a:effectLst/>
                <a:latin typeface="Arial" panose="020B0604020202020204" pitchFamily="34" charset="0"/>
              </a:rPr>
              <a:t>Adoption of priorities and work plan 2021-2022</a:t>
            </a:r>
            <a:r>
              <a:rPr lang="nb-NO" dirty="0"/>
              <a:t> </a:t>
            </a:r>
          </a:p>
        </p:txBody>
      </p:sp>
      <p:sp>
        <p:nvSpPr>
          <p:cNvPr id="5" name="Tittel 1">
            <a:extLst>
              <a:ext uri="{FF2B5EF4-FFF2-40B4-BE49-F238E27FC236}">
                <a16:creationId xmlns:a16="http://schemas.microsoft.com/office/drawing/2014/main" id="{04FAF60B-DEF9-4599-B47D-96CA74ECE47E}"/>
              </a:ext>
            </a:extLst>
          </p:cNvPr>
          <p:cNvSpPr>
            <a:spLocks noGrp="1"/>
          </p:cNvSpPr>
          <p:nvPr>
            <p:ph type="title"/>
          </p:nvPr>
        </p:nvSpPr>
        <p:spPr>
          <a:xfrm>
            <a:off x="10392767" y="114854"/>
            <a:ext cx="1667599" cy="320175"/>
          </a:xfrm>
        </p:spPr>
        <p:txBody>
          <a:bodyPr>
            <a:normAutofit/>
          </a:bodyPr>
          <a:lstStyle/>
          <a:p>
            <a:r>
              <a:rPr lang="is-IS" sz="1600" dirty="0"/>
              <a:t>NAMMCO/28/10</a:t>
            </a:r>
            <a:endParaRPr lang="nb-NO" sz="1600" dirty="0"/>
          </a:p>
        </p:txBody>
      </p:sp>
    </p:spTree>
    <p:extLst>
      <p:ext uri="{BB962C8B-B14F-4D97-AF65-F5344CB8AC3E}">
        <p14:creationId xmlns:p14="http://schemas.microsoft.com/office/powerpoint/2010/main" val="148997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FAED5-CB5C-4CEA-B685-FA4442CF236B}"/>
              </a:ext>
            </a:extLst>
          </p:cNvPr>
          <p:cNvSpPr>
            <a:spLocks noGrp="1"/>
          </p:cNvSpPr>
          <p:nvPr>
            <p:ph type="title"/>
          </p:nvPr>
        </p:nvSpPr>
        <p:spPr>
          <a:xfrm>
            <a:off x="10392767" y="114854"/>
            <a:ext cx="1667599" cy="320175"/>
          </a:xfrm>
        </p:spPr>
        <p:txBody>
          <a:bodyPr>
            <a:normAutofit/>
          </a:bodyPr>
          <a:lstStyle/>
          <a:p>
            <a:r>
              <a:rPr lang="is-IS" sz="1600" dirty="0"/>
              <a:t>NAMMCO/28/10</a:t>
            </a:r>
            <a:endParaRPr lang="nb-NO" sz="1600" dirty="0"/>
          </a:p>
        </p:txBody>
      </p:sp>
      <p:sp>
        <p:nvSpPr>
          <p:cNvPr id="3" name="Plassholder for innhold 2">
            <a:extLst>
              <a:ext uri="{FF2B5EF4-FFF2-40B4-BE49-F238E27FC236}">
                <a16:creationId xmlns:a16="http://schemas.microsoft.com/office/drawing/2014/main" id="{529385A8-467C-4FCD-BFD6-19203BFAAE8C}"/>
              </a:ext>
            </a:extLst>
          </p:cNvPr>
          <p:cNvSpPr>
            <a:spLocks noGrp="1"/>
          </p:cNvSpPr>
          <p:nvPr>
            <p:ph idx="1"/>
          </p:nvPr>
        </p:nvSpPr>
        <p:spPr/>
        <p:txBody>
          <a:bodyPr>
            <a:normAutofit fontScale="92500"/>
          </a:bodyPr>
          <a:lstStyle/>
          <a:p>
            <a:pPr marL="0" indent="0">
              <a:buNone/>
            </a:pPr>
            <a:r>
              <a:rPr lang="en-US" sz="2400" b="1" dirty="0">
                <a:latin typeface="Calibri" panose="020F0502020204030204" pitchFamily="34" charset="0"/>
                <a:cs typeface="Times New Roman" panose="02020603050405020304" pitchFamily="18" charset="0"/>
              </a:rPr>
              <a:t>EVALUATION OF THE OBSERVATION SCHEME </a:t>
            </a:r>
          </a:p>
          <a:p>
            <a:r>
              <a:rPr lang="en-US" sz="2400" dirty="0">
                <a:latin typeface="Calibri" panose="020F0502020204030204" pitchFamily="34" charset="0"/>
                <a:cs typeface="Times New Roman" panose="02020603050405020304" pitchFamily="18" charset="0"/>
              </a:rPr>
              <a:t>To meet one of the objectives of the scheme, CIO agreed to review the compliance of member countries to recommendations given by NAMMCO.</a:t>
            </a:r>
          </a:p>
          <a:p>
            <a:pPr lvl="1"/>
            <a:r>
              <a:rPr lang="en-US" sz="2000" dirty="0">
                <a:latin typeface="Calibri" panose="020F0502020204030204" pitchFamily="34" charset="0"/>
                <a:cs typeface="Times New Roman" panose="02020603050405020304" pitchFamily="18" charset="0"/>
              </a:rPr>
              <a:t>In current NAMMCO Observer Scheme: “</a:t>
            </a:r>
            <a:r>
              <a:rPr lang="en-US" sz="2000" i="1" dirty="0">
                <a:latin typeface="Calibri" panose="020F0502020204030204" pitchFamily="34" charset="0"/>
                <a:cs typeface="Times New Roman" panose="02020603050405020304" pitchFamily="18" charset="0"/>
              </a:rPr>
              <a:t>Provide a mechanism for NAMMCO to oversee whether recommendations made by NAMMCO are implemented and national regulations are adhered to”</a:t>
            </a:r>
            <a:r>
              <a:rPr lang="en-US" sz="2000" dirty="0">
                <a:latin typeface="Calibri" panose="020F0502020204030204" pitchFamily="34" charset="0"/>
                <a:cs typeface="Times New Roman" panose="02020603050405020304" pitchFamily="18" charset="0"/>
              </a:rPr>
              <a:t>  </a:t>
            </a:r>
          </a:p>
          <a:p>
            <a:r>
              <a:rPr lang="en-US" sz="2400" dirty="0">
                <a:latin typeface="Calibri" panose="020F0502020204030204" pitchFamily="34" charset="0"/>
                <a:cs typeface="Times New Roman" panose="02020603050405020304" pitchFamily="18" charset="0"/>
              </a:rPr>
              <a:t>A first step has been to review the document “Overview of Recommendations from CHM Workshop and Expert group meetings”. </a:t>
            </a:r>
          </a:p>
          <a:p>
            <a:r>
              <a:rPr lang="en-US" sz="2400" dirty="0">
                <a:latin typeface="Calibri" panose="020F0502020204030204" pitchFamily="34" charset="0"/>
                <a:cs typeface="Times New Roman" panose="02020603050405020304" pitchFamily="18" charset="0"/>
              </a:rPr>
              <a:t>Reviewing all recommendations and responses and having classified them according to whether they are completed or active, the CIO will continue to consider if this overview may be used as a tool to obtain quantitative information about member countries responses to recommendations. A first step will be to investigate if and how statistical information can be extracted in an efficient manner. </a:t>
            </a:r>
          </a:p>
          <a:p>
            <a:pPr marL="0" indent="0">
              <a:buNone/>
            </a:pPr>
            <a:endParaRPr lang="nb-NO" sz="2400" dirty="0">
              <a:latin typeface="Calibri" panose="020F0502020204030204" pitchFamily="34" charset="0"/>
              <a:cs typeface="Times New Roman" panose="02020603050405020304" pitchFamily="18" charset="0"/>
            </a:endParaRPr>
          </a:p>
        </p:txBody>
      </p:sp>
      <p:sp>
        <p:nvSpPr>
          <p:cNvPr id="4" name="Tittel 1">
            <a:extLst>
              <a:ext uri="{FF2B5EF4-FFF2-40B4-BE49-F238E27FC236}">
                <a16:creationId xmlns:a16="http://schemas.microsoft.com/office/drawing/2014/main" id="{55DAF209-D4BF-49AD-92C9-F4F90FD3EE98}"/>
              </a:ext>
            </a:extLst>
          </p:cNvPr>
          <p:cNvSpPr txBox="1">
            <a:spLocks/>
          </p:cNvSpPr>
          <p:nvPr/>
        </p:nvSpPr>
        <p:spPr>
          <a:xfrm>
            <a:off x="965433" y="114854"/>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dirty="0"/>
              <a:t>CIO  - item 7.1</a:t>
            </a:r>
            <a:br>
              <a:rPr lang="nb-NO" dirty="0"/>
            </a:br>
            <a:r>
              <a:rPr lang="en-US" sz="3600" dirty="0">
                <a:latin typeface="Arial" panose="020B0604020202020204" pitchFamily="34" charset="0"/>
              </a:rPr>
              <a:t>Report of the Committee on Inspection and Observation</a:t>
            </a:r>
            <a:endParaRPr lang="nb-NO" sz="3600" dirty="0"/>
          </a:p>
        </p:txBody>
      </p:sp>
    </p:spTree>
    <p:extLst>
      <p:ext uri="{BB962C8B-B14F-4D97-AF65-F5344CB8AC3E}">
        <p14:creationId xmlns:p14="http://schemas.microsoft.com/office/powerpoint/2010/main" val="61887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FAED5-CB5C-4CEA-B685-FA4442CF236B}"/>
              </a:ext>
            </a:extLst>
          </p:cNvPr>
          <p:cNvSpPr>
            <a:spLocks noGrp="1"/>
          </p:cNvSpPr>
          <p:nvPr>
            <p:ph type="title"/>
          </p:nvPr>
        </p:nvSpPr>
        <p:spPr/>
        <p:txBody>
          <a:bodyPr>
            <a:normAutofit fontScale="90000"/>
          </a:bodyPr>
          <a:lstStyle/>
          <a:p>
            <a:r>
              <a:rPr lang="nb-NO" dirty="0"/>
              <a:t>CIO  - item 7.1</a:t>
            </a:r>
            <a:br>
              <a:rPr lang="nb-NO" dirty="0"/>
            </a:br>
            <a:r>
              <a:rPr lang="en-US" sz="3600" dirty="0">
                <a:effectLst/>
                <a:latin typeface="Arial" panose="020B0604020202020204" pitchFamily="34" charset="0"/>
              </a:rPr>
              <a:t>Report of the Committee on Inspection and Observation</a:t>
            </a:r>
            <a:endParaRPr lang="nb-NO" sz="3600" dirty="0"/>
          </a:p>
        </p:txBody>
      </p:sp>
      <p:sp>
        <p:nvSpPr>
          <p:cNvPr id="3" name="Plassholder for innhold 2">
            <a:extLst>
              <a:ext uri="{FF2B5EF4-FFF2-40B4-BE49-F238E27FC236}">
                <a16:creationId xmlns:a16="http://schemas.microsoft.com/office/drawing/2014/main" id="{529385A8-467C-4FCD-BFD6-19203BFAAE8C}"/>
              </a:ext>
            </a:extLst>
          </p:cNvPr>
          <p:cNvSpPr>
            <a:spLocks noGrp="1"/>
          </p:cNvSpPr>
          <p:nvPr>
            <p:ph idx="1"/>
          </p:nvPr>
        </p:nvSpPr>
        <p:spPr/>
        <p:txBody>
          <a:bodyPr>
            <a:normAutofit fontScale="92500" lnSpcReduction="10000"/>
          </a:bodyPr>
          <a:lstStyle/>
          <a:p>
            <a:pPr marL="0" indent="0">
              <a:buNone/>
            </a:pPr>
            <a:r>
              <a:rPr lang="is-IS" sz="2400" b="1" dirty="0">
                <a:latin typeface="Calibri" panose="020F0502020204030204" pitchFamily="34" charset="0"/>
                <a:cs typeface="Times New Roman" panose="02020603050405020304" pitchFamily="18" charset="0"/>
              </a:rPr>
              <a:t>OBSERVER TRAINING COURSE </a:t>
            </a:r>
          </a:p>
          <a:p>
            <a:r>
              <a:rPr lang="en-US" sz="2400" dirty="0">
                <a:latin typeface="Calibri" panose="020F0502020204030204" pitchFamily="34" charset="0"/>
                <a:cs typeface="Times New Roman" panose="02020603050405020304" pitchFamily="18" charset="0"/>
              </a:rPr>
              <a:t>The CIO </a:t>
            </a:r>
            <a:r>
              <a:rPr lang="en-US" sz="2400" dirty="0" err="1">
                <a:latin typeface="Calibri" panose="020F0502020204030204" pitchFamily="34" charset="0"/>
                <a:cs typeface="Times New Roman" panose="02020603050405020304" pitchFamily="18" charset="0"/>
              </a:rPr>
              <a:t>organised</a:t>
            </a:r>
            <a:r>
              <a:rPr lang="en-US" sz="2400" dirty="0">
                <a:latin typeface="Calibri" panose="020F0502020204030204" pitchFamily="34" charset="0"/>
                <a:cs typeface="Times New Roman" panose="02020603050405020304" pitchFamily="18" charset="0"/>
              </a:rPr>
              <a:t> a training course in Iceland for observer candidates 5-7 February 2020.</a:t>
            </a:r>
          </a:p>
          <a:p>
            <a:r>
              <a:rPr lang="en-US" sz="2400" dirty="0">
                <a:latin typeface="Calibri" panose="020F0502020204030204" pitchFamily="34" charset="0"/>
                <a:cs typeface="Times New Roman" panose="02020603050405020304" pitchFamily="18" charset="0"/>
              </a:rPr>
              <a:t>The three-day </a:t>
            </a:r>
            <a:r>
              <a:rPr lang="en-US" sz="2400" dirty="0" err="1">
                <a:latin typeface="Calibri" panose="020F0502020204030204" pitchFamily="34" charset="0"/>
                <a:cs typeface="Times New Roman" panose="02020603050405020304" pitchFamily="18" charset="0"/>
              </a:rPr>
              <a:t>programme</a:t>
            </a:r>
            <a:r>
              <a:rPr lang="en-US" sz="2400" dirty="0">
                <a:latin typeface="Calibri" panose="020F0502020204030204" pitchFamily="34" charset="0"/>
                <a:cs typeface="Times New Roman" panose="02020603050405020304" pitchFamily="18" charset="0"/>
              </a:rPr>
              <a:t> covered presentations on NAMMCO as an </a:t>
            </a:r>
            <a:r>
              <a:rPr lang="en-US" sz="2400" dirty="0" err="1">
                <a:latin typeface="Calibri" panose="020F0502020204030204" pitchFamily="34" charset="0"/>
                <a:cs typeface="Times New Roman" panose="02020603050405020304" pitchFamily="18" charset="0"/>
              </a:rPr>
              <a:t>organisation</a:t>
            </a:r>
            <a:r>
              <a:rPr lang="en-US" sz="2400" dirty="0">
                <a:latin typeface="Calibri" panose="020F0502020204030204" pitchFamily="34" charset="0"/>
                <a:cs typeface="Times New Roman" panose="02020603050405020304" pitchFamily="18" charset="0"/>
              </a:rPr>
              <a:t>, the Observation Scheme, the different hunts and relevant regulations with examples of check lists, observers sharing their experiences on being out in the field and administrative conditions such as contracts and remuneration. </a:t>
            </a:r>
          </a:p>
          <a:p>
            <a:r>
              <a:rPr lang="en-US" sz="2400" dirty="0">
                <a:latin typeface="Calibri" panose="020F0502020204030204" pitchFamily="34" charset="0"/>
                <a:cs typeface="Times New Roman" panose="02020603050405020304" pitchFamily="18" charset="0"/>
              </a:rPr>
              <a:t>The CIO viewed the course as more dynamic and interactive compared to the course which was held in 2013. Discussing the cost/benefit of similar courses, the CIO recommended reconsidering the format, while keeping in mind that the language barrier remains the main challenge. </a:t>
            </a:r>
          </a:p>
          <a:p>
            <a:r>
              <a:rPr lang="en-US" sz="2400" dirty="0">
                <a:latin typeface="Calibri" panose="020F0502020204030204" pitchFamily="34" charset="0"/>
                <a:cs typeface="Times New Roman" panose="02020603050405020304" pitchFamily="18" charset="0"/>
              </a:rPr>
              <a:t>The CIO has agreed to </a:t>
            </a:r>
            <a:r>
              <a:rPr lang="en-US" sz="2400" dirty="0" err="1">
                <a:latin typeface="Calibri" panose="020F0502020204030204" pitchFamily="34" charset="0"/>
                <a:cs typeface="Times New Roman" panose="02020603050405020304" pitchFamily="18" charset="0"/>
              </a:rPr>
              <a:t>organise</a:t>
            </a:r>
            <a:r>
              <a:rPr lang="en-US" sz="2400" dirty="0">
                <a:latin typeface="Calibri" panose="020F0502020204030204" pitchFamily="34" charset="0"/>
                <a:cs typeface="Times New Roman" panose="02020603050405020304" pitchFamily="18" charset="0"/>
              </a:rPr>
              <a:t> annual online meetings with the observers to update the corps on new developments and activities in NAMMCO. The first meeting was held 12 November 2020. </a:t>
            </a:r>
            <a:endParaRPr lang="nb-NO" sz="2400" dirty="0">
              <a:latin typeface="Calibri" panose="020F0502020204030204" pitchFamily="34" charset="0"/>
              <a:cs typeface="Times New Roman" panose="02020603050405020304" pitchFamily="18" charset="0"/>
            </a:endParaRPr>
          </a:p>
        </p:txBody>
      </p:sp>
      <p:sp>
        <p:nvSpPr>
          <p:cNvPr id="4" name="Tittel 1">
            <a:extLst>
              <a:ext uri="{FF2B5EF4-FFF2-40B4-BE49-F238E27FC236}">
                <a16:creationId xmlns:a16="http://schemas.microsoft.com/office/drawing/2014/main" id="{0D51C575-57F9-4D18-93E5-DC375B1EC842}"/>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198984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F44EFA-63AC-4F55-98A4-F6E4C406F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060" y="559890"/>
            <a:ext cx="9707880" cy="5593080"/>
          </a:xfrm>
          <a:prstGeom prst="rect">
            <a:avLst/>
          </a:prstGeom>
        </p:spPr>
      </p:pic>
    </p:spTree>
    <p:extLst>
      <p:ext uri="{BB962C8B-B14F-4D97-AF65-F5344CB8AC3E}">
        <p14:creationId xmlns:p14="http://schemas.microsoft.com/office/powerpoint/2010/main" val="299100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posing for a photo&#10;&#10;Description automatically generated">
            <a:extLst>
              <a:ext uri="{FF2B5EF4-FFF2-40B4-BE49-F238E27FC236}">
                <a16:creationId xmlns:a16="http://schemas.microsoft.com/office/drawing/2014/main" id="{7A5F7AEF-EF81-484B-A7C3-B692DF2E42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2115" y="356547"/>
            <a:ext cx="9768114" cy="5744030"/>
          </a:xfrm>
        </p:spPr>
      </p:pic>
    </p:spTree>
    <p:extLst>
      <p:ext uri="{BB962C8B-B14F-4D97-AF65-F5344CB8AC3E}">
        <p14:creationId xmlns:p14="http://schemas.microsoft.com/office/powerpoint/2010/main" val="172384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FAED5-CB5C-4CEA-B685-FA4442CF236B}"/>
              </a:ext>
            </a:extLst>
          </p:cNvPr>
          <p:cNvSpPr>
            <a:spLocks noGrp="1"/>
          </p:cNvSpPr>
          <p:nvPr>
            <p:ph type="title"/>
          </p:nvPr>
        </p:nvSpPr>
        <p:spPr/>
        <p:txBody>
          <a:bodyPr>
            <a:normAutofit fontScale="90000"/>
          </a:bodyPr>
          <a:lstStyle/>
          <a:p>
            <a:r>
              <a:rPr lang="nb-NO" dirty="0"/>
              <a:t>CIO  - item 7.1</a:t>
            </a:r>
            <a:br>
              <a:rPr lang="nb-NO" dirty="0"/>
            </a:br>
            <a:r>
              <a:rPr lang="en-US" sz="3600" dirty="0">
                <a:effectLst/>
                <a:latin typeface="Arial" panose="020B0604020202020204" pitchFamily="34" charset="0"/>
              </a:rPr>
              <a:t>Report of the Committee on Inspection and Observation</a:t>
            </a:r>
            <a:endParaRPr lang="nb-NO" sz="3600" dirty="0"/>
          </a:p>
        </p:txBody>
      </p:sp>
      <p:sp>
        <p:nvSpPr>
          <p:cNvPr id="3" name="Plassholder for innhold 2">
            <a:extLst>
              <a:ext uri="{FF2B5EF4-FFF2-40B4-BE49-F238E27FC236}">
                <a16:creationId xmlns:a16="http://schemas.microsoft.com/office/drawing/2014/main" id="{529385A8-467C-4FCD-BFD6-19203BFAAE8C}"/>
              </a:ext>
            </a:extLst>
          </p:cNvPr>
          <p:cNvSpPr>
            <a:spLocks noGrp="1"/>
          </p:cNvSpPr>
          <p:nvPr>
            <p:ph idx="1"/>
          </p:nvPr>
        </p:nvSpPr>
        <p:spPr/>
        <p:txBody>
          <a:bodyPr>
            <a:normAutofit/>
          </a:bodyPr>
          <a:lstStyle/>
          <a:p>
            <a:pPr marL="0" indent="0">
              <a:buNone/>
            </a:pPr>
            <a:r>
              <a:rPr lang="is-IS" sz="2400" b="1" dirty="0">
                <a:latin typeface="Calibri" panose="020F0502020204030204" pitchFamily="34" charset="0"/>
                <a:cs typeface="Times New Roman" panose="02020603050405020304" pitchFamily="18" charset="0"/>
              </a:rPr>
              <a:t>ACTION REQUESTED</a:t>
            </a:r>
            <a:endParaRPr lang="en-US" sz="2400" b="1"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The </a:t>
            </a:r>
            <a:r>
              <a:rPr lang="en-US" sz="2400" dirty="0" err="1">
                <a:latin typeface="Calibri" panose="020F0502020204030204" pitchFamily="34" charset="0"/>
                <a:cs typeface="Times New Roman" panose="02020603050405020304" pitchFamily="18" charset="0"/>
              </a:rPr>
              <a:t>redundance</a:t>
            </a:r>
            <a:r>
              <a:rPr lang="en-US" sz="2400" dirty="0">
                <a:latin typeface="Calibri" panose="020F0502020204030204" pitchFamily="34" charset="0"/>
                <a:cs typeface="Times New Roman" panose="02020603050405020304" pitchFamily="18" charset="0"/>
              </a:rPr>
              <a:t> of Section A of the Provisions of the Joint NAMMCO Control Scheme (item 7.2)</a:t>
            </a:r>
          </a:p>
          <a:p>
            <a:pPr marL="0" indent="0">
              <a:buNone/>
            </a:pPr>
            <a:r>
              <a:rPr lang="en-US" sz="2400" dirty="0">
                <a:latin typeface="Calibri" panose="020F0502020204030204" pitchFamily="34" charset="0"/>
                <a:cs typeface="Times New Roman" panose="02020603050405020304" pitchFamily="18" charset="0"/>
              </a:rPr>
              <a:t>• The guidelines to the Observer Scheme (item 7.2.2)</a:t>
            </a:r>
          </a:p>
          <a:p>
            <a:pPr marL="0" indent="0">
              <a:buNone/>
            </a:pPr>
            <a:r>
              <a:rPr lang="en-US" sz="2400" dirty="0">
                <a:latin typeface="Calibri" panose="020F0502020204030204" pitchFamily="34" charset="0"/>
                <a:cs typeface="Times New Roman" panose="02020603050405020304" pitchFamily="18" charset="0"/>
              </a:rPr>
              <a:t>• The amended text of paragraph 5 for the Observer Scheme </a:t>
            </a:r>
          </a:p>
          <a:p>
            <a:pPr marL="0" indent="0">
              <a:buNone/>
            </a:pPr>
            <a:r>
              <a:rPr lang="en-US" sz="2400" dirty="0">
                <a:latin typeface="Calibri" panose="020F0502020204030204" pitchFamily="34" charset="0"/>
                <a:cs typeface="Times New Roman" panose="02020603050405020304" pitchFamily="18" charset="0"/>
              </a:rPr>
              <a:t>• The new rates for remuneration of observers </a:t>
            </a:r>
          </a:p>
          <a:p>
            <a:pPr marL="0" indent="0">
              <a:buNone/>
            </a:pPr>
            <a:r>
              <a:rPr lang="en-US" sz="2400" dirty="0">
                <a:latin typeface="Calibri" panose="020F0502020204030204" pitchFamily="34" charset="0"/>
                <a:cs typeface="Times New Roman" panose="02020603050405020304" pitchFamily="18" charset="0"/>
              </a:rPr>
              <a:t>• The appointment of observers to the corps </a:t>
            </a:r>
          </a:p>
          <a:p>
            <a:pPr marL="0" indent="0">
              <a:buNone/>
            </a:pPr>
            <a:r>
              <a:rPr lang="en-US" sz="2400" dirty="0">
                <a:latin typeface="Calibri" panose="020F0502020204030204" pitchFamily="34" charset="0"/>
                <a:cs typeface="Times New Roman" panose="02020603050405020304" pitchFamily="18" charset="0"/>
              </a:rPr>
              <a:t>• The Scopes for 2021 and 2022 observation activities (item 7.3 &amp; 7.4) </a:t>
            </a:r>
          </a:p>
          <a:p>
            <a:r>
              <a:rPr lang="en-US" sz="2400" dirty="0">
                <a:solidFill>
                  <a:schemeClr val="tx2"/>
                </a:solidFill>
                <a:latin typeface="Arial" panose="020B0604020202020204" pitchFamily="34" charset="0"/>
                <a:ea typeface="+mj-ea"/>
                <a:cs typeface="+mj-cs"/>
              </a:rPr>
              <a:t>Amendment to the Rules of Procedure of the CIO</a:t>
            </a:r>
            <a:endParaRPr lang="is-IS" sz="2400" dirty="0">
              <a:solidFill>
                <a:schemeClr val="tx2"/>
              </a:solidFill>
              <a:latin typeface="Arial" panose="020B0604020202020204" pitchFamily="34" charset="0"/>
              <a:ea typeface="+mj-ea"/>
              <a:cs typeface="+mj-cs"/>
            </a:endParaRPr>
          </a:p>
          <a:p>
            <a:endParaRPr lang="nb-NO" dirty="0"/>
          </a:p>
        </p:txBody>
      </p:sp>
      <p:sp>
        <p:nvSpPr>
          <p:cNvPr id="4" name="Tittel 1">
            <a:extLst>
              <a:ext uri="{FF2B5EF4-FFF2-40B4-BE49-F238E27FC236}">
                <a16:creationId xmlns:a16="http://schemas.microsoft.com/office/drawing/2014/main" id="{51A2EEFB-4F55-44B6-91A5-C40BD8EA389E}"/>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98600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FAED5-CB5C-4CEA-B685-FA4442CF236B}"/>
              </a:ext>
            </a:extLst>
          </p:cNvPr>
          <p:cNvSpPr>
            <a:spLocks noGrp="1"/>
          </p:cNvSpPr>
          <p:nvPr>
            <p:ph type="title"/>
          </p:nvPr>
        </p:nvSpPr>
        <p:spPr/>
        <p:txBody>
          <a:bodyPr>
            <a:normAutofit fontScale="90000"/>
          </a:bodyPr>
          <a:lstStyle/>
          <a:p>
            <a:r>
              <a:rPr lang="nb-NO" dirty="0"/>
              <a:t>CIO  - item 7.1</a:t>
            </a:r>
            <a:br>
              <a:rPr lang="nb-NO" dirty="0"/>
            </a:br>
            <a:r>
              <a:rPr lang="en-US" sz="3600" dirty="0">
                <a:effectLst/>
                <a:latin typeface="Arial" panose="020B0604020202020204" pitchFamily="34" charset="0"/>
              </a:rPr>
              <a:t>Report of the Committee on Inspection and Observation</a:t>
            </a:r>
            <a:endParaRPr lang="nb-NO" sz="3600" dirty="0"/>
          </a:p>
        </p:txBody>
      </p:sp>
      <p:sp>
        <p:nvSpPr>
          <p:cNvPr id="3" name="Plassholder for innhold 2">
            <a:extLst>
              <a:ext uri="{FF2B5EF4-FFF2-40B4-BE49-F238E27FC236}">
                <a16:creationId xmlns:a16="http://schemas.microsoft.com/office/drawing/2014/main" id="{529385A8-467C-4FCD-BFD6-19203BFAAE8C}"/>
              </a:ext>
            </a:extLst>
          </p:cNvPr>
          <p:cNvSpPr>
            <a:spLocks noGrp="1"/>
          </p:cNvSpPr>
          <p:nvPr>
            <p:ph idx="1"/>
          </p:nvPr>
        </p:nvSpPr>
        <p:spPr/>
        <p:txBody>
          <a:bodyPr>
            <a:normAutofit/>
          </a:bodyPr>
          <a:lstStyle/>
          <a:p>
            <a:pPr marL="0" indent="0">
              <a:buNone/>
            </a:pPr>
            <a:r>
              <a:rPr lang="en-US" sz="2400" b="1" dirty="0">
                <a:latin typeface="Calibri" panose="020F0502020204030204" pitchFamily="34" charset="0"/>
                <a:cs typeface="Times New Roman" panose="02020603050405020304" pitchFamily="18" charset="0"/>
              </a:rPr>
              <a:t>THE AMENDED TEXT OF PARAGRAPH 5 FOR THE OBSERVATION SCHEME</a:t>
            </a:r>
          </a:p>
          <a:p>
            <a:r>
              <a:rPr lang="en-US" sz="2400" dirty="0">
                <a:latin typeface="Calibri" panose="020F0502020204030204" pitchFamily="34" charset="0"/>
                <a:cs typeface="Times New Roman" panose="02020603050405020304" pitchFamily="18" charset="0"/>
              </a:rPr>
              <a:t>The CIO recommends that the guidelines as found in document NAMMCO /28/16 be adopted by the Council (item 7.2.2). </a:t>
            </a:r>
          </a:p>
          <a:p>
            <a:r>
              <a:rPr lang="en-US" sz="2400" dirty="0">
                <a:cs typeface="Times New Roman" panose="02020603050405020304" pitchFamily="18" charset="0"/>
              </a:rPr>
              <a:t>To streamline the text of the Observation Scheme with the proposed guidelines the </a:t>
            </a:r>
            <a:r>
              <a:rPr lang="en-US" sz="2400" dirty="0">
                <a:solidFill>
                  <a:schemeClr val="tx2"/>
                </a:solidFill>
                <a:ea typeface="+mj-ea"/>
                <a:cs typeface="+mj-cs"/>
              </a:rPr>
              <a:t>CIO recommends changing the text of paragraph 5 of the Observation Scheme as follows: </a:t>
            </a:r>
          </a:p>
          <a:p>
            <a:endParaRPr lang="en-US" sz="2400" dirty="0">
              <a:solidFill>
                <a:schemeClr val="tx2"/>
              </a:solidFill>
              <a:ea typeface="+mj-ea"/>
              <a:cs typeface="+mj-cs"/>
            </a:endParaRPr>
          </a:p>
          <a:p>
            <a:endParaRPr lang="en-US" sz="2400" dirty="0">
              <a:solidFill>
                <a:schemeClr val="tx2"/>
              </a:solidFill>
              <a:ea typeface="+mj-ea"/>
              <a:cs typeface="+mj-cs"/>
            </a:endParaRPr>
          </a:p>
          <a:p>
            <a:endParaRPr lang="en-US" sz="2400" dirty="0">
              <a:solidFill>
                <a:schemeClr val="tx2"/>
              </a:solidFill>
              <a:ea typeface="+mj-ea"/>
              <a:cs typeface="+mj-cs"/>
            </a:endParaRPr>
          </a:p>
          <a:p>
            <a:pPr marL="0" indent="0">
              <a:buNone/>
            </a:pPr>
            <a:endParaRPr lang="nb-NO" sz="2400" dirty="0">
              <a:latin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78E52B0-E8A0-4817-9E88-17766F2C95BF}"/>
              </a:ext>
            </a:extLst>
          </p:cNvPr>
          <p:cNvPicPr>
            <a:picLocks noChangeAspect="1"/>
          </p:cNvPicPr>
          <p:nvPr/>
        </p:nvPicPr>
        <p:blipFill>
          <a:blip r:embed="rId2"/>
          <a:stretch>
            <a:fillRect/>
          </a:stretch>
        </p:blipFill>
        <p:spPr>
          <a:xfrm>
            <a:off x="161925" y="4402137"/>
            <a:ext cx="11868150" cy="1000125"/>
          </a:xfrm>
          <a:prstGeom prst="rect">
            <a:avLst/>
          </a:prstGeom>
        </p:spPr>
      </p:pic>
      <p:sp>
        <p:nvSpPr>
          <p:cNvPr id="5" name="Tittel 1">
            <a:extLst>
              <a:ext uri="{FF2B5EF4-FFF2-40B4-BE49-F238E27FC236}">
                <a16:creationId xmlns:a16="http://schemas.microsoft.com/office/drawing/2014/main" id="{824694F6-D45F-44FD-A201-2FCD8FFE6C00}"/>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119160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FAED5-CB5C-4CEA-B685-FA4442CF236B}"/>
              </a:ext>
            </a:extLst>
          </p:cNvPr>
          <p:cNvSpPr>
            <a:spLocks noGrp="1"/>
          </p:cNvSpPr>
          <p:nvPr>
            <p:ph type="title"/>
          </p:nvPr>
        </p:nvSpPr>
        <p:spPr/>
        <p:txBody>
          <a:bodyPr>
            <a:normAutofit fontScale="90000"/>
          </a:bodyPr>
          <a:lstStyle/>
          <a:p>
            <a:r>
              <a:rPr lang="nb-NO" dirty="0"/>
              <a:t>CIO  - item 7.1</a:t>
            </a:r>
            <a:br>
              <a:rPr lang="nb-NO" dirty="0"/>
            </a:br>
            <a:r>
              <a:rPr lang="en-US" sz="3600" dirty="0">
                <a:effectLst/>
                <a:latin typeface="Arial" panose="020B0604020202020204" pitchFamily="34" charset="0"/>
              </a:rPr>
              <a:t>Report of the Committee on Inspection and Observation</a:t>
            </a:r>
            <a:endParaRPr lang="nb-NO" sz="3600" dirty="0"/>
          </a:p>
        </p:txBody>
      </p:sp>
      <p:sp>
        <p:nvSpPr>
          <p:cNvPr id="3" name="Plassholder for innhold 2">
            <a:extLst>
              <a:ext uri="{FF2B5EF4-FFF2-40B4-BE49-F238E27FC236}">
                <a16:creationId xmlns:a16="http://schemas.microsoft.com/office/drawing/2014/main" id="{529385A8-467C-4FCD-BFD6-19203BFAAE8C}"/>
              </a:ext>
            </a:extLst>
          </p:cNvPr>
          <p:cNvSpPr>
            <a:spLocks noGrp="1"/>
          </p:cNvSpPr>
          <p:nvPr>
            <p:ph idx="1"/>
          </p:nvPr>
        </p:nvSpPr>
        <p:spPr/>
        <p:txBody>
          <a:bodyPr/>
          <a:lstStyle/>
          <a:p>
            <a:pPr marL="0" indent="0">
              <a:buNone/>
            </a:pPr>
            <a:r>
              <a:rPr lang="en-US" sz="2400" b="1" dirty="0">
                <a:latin typeface="Calibri" panose="020F0502020204030204" pitchFamily="34" charset="0"/>
                <a:cs typeface="Times New Roman" panose="02020603050405020304" pitchFamily="18" charset="0"/>
              </a:rPr>
              <a:t>THE NEW RATES FOR REMUNERATION OF OBSERVERS</a:t>
            </a:r>
          </a:p>
          <a:p>
            <a:r>
              <a:rPr lang="en-US" sz="2400" dirty="0">
                <a:cs typeface="Times New Roman" panose="02020603050405020304" pitchFamily="18" charset="0"/>
              </a:rPr>
              <a:t>The current remuneration rates for observers were revised in 2008 based on the rates for national inspectors in the member countries at that time. </a:t>
            </a:r>
            <a:r>
              <a:rPr lang="en-US" sz="2400" dirty="0">
                <a:solidFill>
                  <a:schemeClr val="tx2"/>
                </a:solidFill>
                <a:ea typeface="+mj-ea"/>
                <a:cs typeface="+mj-cs"/>
              </a:rPr>
              <a:t>The CIO agreed to recommend that these be adjusted for Norwegian inflation rates backdating to 2008. The new recommended rates are: </a:t>
            </a:r>
          </a:p>
          <a:p>
            <a:pPr lvl="1"/>
            <a:r>
              <a:rPr lang="en-US" sz="2000" dirty="0">
                <a:cs typeface="Times New Roman" panose="02020603050405020304" pitchFamily="18" charset="0"/>
              </a:rPr>
              <a:t>NOK 3 000 per day when at sea. Currently NOK 2 400. </a:t>
            </a:r>
          </a:p>
          <a:p>
            <a:pPr lvl="1"/>
            <a:r>
              <a:rPr lang="en-US" sz="2000" dirty="0">
                <a:cs typeface="Times New Roman" panose="02020603050405020304" pitchFamily="18" charset="0"/>
              </a:rPr>
              <a:t>NOK 2 276 per day when land based. Currently NOK 1 800. </a:t>
            </a:r>
          </a:p>
          <a:p>
            <a:pPr lvl="1"/>
            <a:r>
              <a:rPr lang="en-US" sz="2000" dirty="0">
                <a:cs typeface="Times New Roman" panose="02020603050405020304" pitchFamily="18" charset="0"/>
              </a:rPr>
              <a:t>NOK 2 900 as a lump sum. Currently NOK 2 300 </a:t>
            </a:r>
          </a:p>
          <a:p>
            <a:r>
              <a:rPr lang="is-IS" sz="2400" dirty="0">
                <a:cs typeface="Times New Roman" panose="02020603050405020304" pitchFamily="18" charset="0"/>
              </a:rPr>
              <a:t>The </a:t>
            </a:r>
            <a:r>
              <a:rPr lang="is-IS" sz="2400" dirty="0" err="1">
                <a:cs typeface="Times New Roman" panose="02020603050405020304" pitchFamily="18" charset="0"/>
              </a:rPr>
              <a:t>recommended</a:t>
            </a:r>
            <a:r>
              <a:rPr lang="is-IS" sz="2400" dirty="0">
                <a:cs typeface="Times New Roman" panose="02020603050405020304" pitchFamily="18" charset="0"/>
              </a:rPr>
              <a:t> </a:t>
            </a:r>
            <a:r>
              <a:rPr lang="is-IS" sz="2400" dirty="0" err="1">
                <a:cs typeface="Times New Roman" panose="02020603050405020304" pitchFamily="18" charset="0"/>
              </a:rPr>
              <a:t>rates</a:t>
            </a:r>
            <a:r>
              <a:rPr lang="is-IS" sz="2400" dirty="0">
                <a:cs typeface="Times New Roman" panose="02020603050405020304" pitchFamily="18" charset="0"/>
              </a:rPr>
              <a:t> </a:t>
            </a:r>
            <a:r>
              <a:rPr lang="is-IS" sz="2400" dirty="0" err="1">
                <a:cs typeface="Times New Roman" panose="02020603050405020304" pitchFamily="18" charset="0"/>
              </a:rPr>
              <a:t>have</a:t>
            </a:r>
            <a:r>
              <a:rPr lang="is-IS" sz="2400" dirty="0">
                <a:cs typeface="Times New Roman" panose="02020603050405020304" pitchFamily="18" charset="0"/>
              </a:rPr>
              <a:t> </a:t>
            </a:r>
            <a:r>
              <a:rPr lang="is-IS" sz="2400" dirty="0" err="1">
                <a:cs typeface="Times New Roman" panose="02020603050405020304" pitchFamily="18" charset="0"/>
              </a:rPr>
              <a:t>been</a:t>
            </a:r>
            <a:r>
              <a:rPr lang="is-IS" sz="2400" dirty="0">
                <a:cs typeface="Times New Roman" panose="02020603050405020304" pitchFamily="18" charset="0"/>
              </a:rPr>
              <a:t> </a:t>
            </a:r>
            <a:r>
              <a:rPr lang="is-IS" sz="2400" dirty="0" err="1">
                <a:cs typeface="Times New Roman" panose="02020603050405020304" pitchFamily="18" charset="0"/>
              </a:rPr>
              <a:t>approved</a:t>
            </a:r>
            <a:r>
              <a:rPr lang="is-IS" sz="2400" dirty="0">
                <a:cs typeface="Times New Roman" panose="02020603050405020304" pitchFamily="18" charset="0"/>
              </a:rPr>
              <a:t> </a:t>
            </a:r>
            <a:r>
              <a:rPr lang="is-IS" sz="2400" dirty="0" err="1">
                <a:cs typeface="Times New Roman" panose="02020603050405020304" pitchFamily="18" charset="0"/>
              </a:rPr>
              <a:t>by</a:t>
            </a:r>
            <a:r>
              <a:rPr lang="is-IS" sz="2400" dirty="0">
                <a:cs typeface="Times New Roman" panose="02020603050405020304" pitchFamily="18" charset="0"/>
              </a:rPr>
              <a:t> FAC</a:t>
            </a:r>
          </a:p>
          <a:p>
            <a:endParaRPr lang="nb-NO" dirty="0"/>
          </a:p>
        </p:txBody>
      </p:sp>
      <p:sp>
        <p:nvSpPr>
          <p:cNvPr id="4" name="Tittel 1">
            <a:extLst>
              <a:ext uri="{FF2B5EF4-FFF2-40B4-BE49-F238E27FC236}">
                <a16:creationId xmlns:a16="http://schemas.microsoft.com/office/drawing/2014/main" id="{40FBBF38-B5C8-47EA-A0BC-757113016B39}"/>
              </a:ext>
            </a:extLst>
          </p:cNvPr>
          <p:cNvSpPr txBox="1">
            <a:spLocks/>
          </p:cNvSpPr>
          <p:nvPr/>
        </p:nvSpPr>
        <p:spPr>
          <a:xfrm>
            <a:off x="10392767" y="114854"/>
            <a:ext cx="1667599" cy="32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1600"/>
              <a:t>NAMMCO/28/10</a:t>
            </a:r>
            <a:endParaRPr lang="nb-NO" sz="1600" dirty="0"/>
          </a:p>
        </p:txBody>
      </p:sp>
    </p:spTree>
    <p:extLst>
      <p:ext uri="{BB962C8B-B14F-4D97-AF65-F5344CB8AC3E}">
        <p14:creationId xmlns:p14="http://schemas.microsoft.com/office/powerpoint/2010/main" val="2189593438"/>
      </p:ext>
    </p:extLst>
  </p:cSld>
  <p:clrMapOvr>
    <a:masterClrMapping/>
  </p:clrMapOvr>
</p:sld>
</file>

<file path=ppt/theme/theme1.xml><?xml version="1.0" encoding="utf-8"?>
<a:theme xmlns:a="http://schemas.openxmlformats.org/drawingml/2006/main" name="Office-tema">
  <a:themeElements>
    <a:clrScheme name="Nammco">
      <a:dk1>
        <a:sysClr val="windowText" lastClr="000000"/>
      </a:dk1>
      <a:lt1>
        <a:sysClr val="window" lastClr="FFFFFF"/>
      </a:lt1>
      <a:dk2>
        <a:srgbClr val="373545"/>
      </a:dk2>
      <a:lt2>
        <a:srgbClr val="CEDBE6"/>
      </a:lt2>
      <a:accent1>
        <a:srgbClr val="306670"/>
      </a:accent1>
      <a:accent2>
        <a:srgbClr val="58B6C0"/>
      </a:accent2>
      <a:accent3>
        <a:srgbClr val="75BDA7"/>
      </a:accent3>
      <a:accent4>
        <a:srgbClr val="7A8C8E"/>
      </a:accent4>
      <a:accent5>
        <a:srgbClr val="84ACB6"/>
      </a:accent5>
      <a:accent6>
        <a:srgbClr val="2683C6"/>
      </a:accent6>
      <a:hlink>
        <a:srgbClr val="0000EE"/>
      </a:hlink>
      <a:folHlink>
        <a:srgbClr val="551A8B"/>
      </a:folHlink>
    </a:clrScheme>
    <a:fontScheme name="Namm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resentations_NAMMCO28" id="{8122E191-8049-134A-BDA7-3271737022DD}" vid="{E58158A6-651F-974F-8CCD-2CC3B02889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B6563C956ACD4BA11800481603AD04" ma:contentTypeVersion="15" ma:contentTypeDescription="Create a new document." ma:contentTypeScope="" ma:versionID="8a83bd32f78b993a555dde21fc49c791">
  <xsd:schema xmlns:xsd="http://www.w3.org/2001/XMLSchema" xmlns:xs="http://www.w3.org/2001/XMLSchema" xmlns:p="http://schemas.microsoft.com/office/2006/metadata/properties" xmlns:ns1="http://schemas.microsoft.com/sharepoint/v3" xmlns:ns2="f77bcf21-8253-4cc3-8c40-41b0972828a8" xmlns:ns3="1f086e5d-0caa-479e-bdbd-34b51f632aa6" targetNamespace="http://schemas.microsoft.com/office/2006/metadata/properties" ma:root="true" ma:fieldsID="27a2997699c053e75efd32a1779788fa" ns1:_="" ns2:_="" ns3:_="">
    <xsd:import namespace="http://schemas.microsoft.com/sharepoint/v3"/>
    <xsd:import namespace="f77bcf21-8253-4cc3-8c40-41b0972828a8"/>
    <xsd:import namespace="1f086e5d-0caa-479e-bdbd-34b51f632aa6"/>
    <xsd:element name="properties">
      <xsd:complexType>
        <xsd:sequence>
          <xsd:element name="documentManagement">
            <xsd:complexType>
              <xsd:all>
                <xsd:element ref="ns1:_dlc_ExpireDateSaved" minOccurs="0"/>
                <xsd:element ref="ns1:_dlc_ExpireDate" minOccurs="0"/>
                <xsd:element ref="ns1:_dlc_Exempt"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8" nillable="true" ma:displayName="Original Expiration Date" ma:hidden="true" ma:internalName="_dlc_ExpireDateSaved" ma:readOnly="true">
      <xsd:simpleType>
        <xsd:restriction base="dms:DateTime"/>
      </xsd:simpleType>
    </xsd:element>
    <xsd:element name="_dlc_ExpireDate" ma:index="9" nillable="true" ma:displayName="Expiration Date" ma:hidden="true" ma:internalName="_dlc_ExpireDate" ma:readOnly="true">
      <xsd:simpleType>
        <xsd:restriction base="dms:DateTime"/>
      </xsd:simpleType>
    </xsd:element>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7bcf21-8253-4cc3-8c40-41b0972828a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086e5d-0caa-479e-bdbd-34b51f632aa6"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651FB5-5C22-4343-8226-1BF785956292}">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7e845025-0268-4ee5-906d-afebf5dd0efb"/>
    <ds:schemaRef ds:uri="ea2868af-0368-4db8-84b7-724dc08f6648"/>
    <ds:schemaRef ds:uri="http://www.w3.org/XML/1998/namespace"/>
  </ds:schemaRefs>
</ds:datastoreItem>
</file>

<file path=customXml/itemProps2.xml><?xml version="1.0" encoding="utf-8"?>
<ds:datastoreItem xmlns:ds="http://schemas.openxmlformats.org/officeDocument/2006/customXml" ds:itemID="{47E30D40-C7B2-4593-AF58-72E3273C412D}">
  <ds:schemaRefs>
    <ds:schemaRef ds:uri="http://schemas.microsoft.com/sharepoint/v3/contenttype/forms"/>
  </ds:schemaRefs>
</ds:datastoreItem>
</file>

<file path=customXml/itemProps3.xml><?xml version="1.0" encoding="utf-8"?>
<ds:datastoreItem xmlns:ds="http://schemas.openxmlformats.org/officeDocument/2006/customXml" ds:itemID="{7C2E87F5-FC04-4BA7-843A-44DC233322B5}"/>
</file>

<file path=docProps/app.xml><?xml version="1.0" encoding="utf-8"?>
<Properties xmlns="http://schemas.openxmlformats.org/officeDocument/2006/extended-properties" xmlns:vt="http://schemas.openxmlformats.org/officeDocument/2006/docPropsVTypes">
  <Template>Template_Presentations_NAMMCO28</Template>
  <TotalTime>574</TotalTime>
  <Words>2616</Words>
  <Application>Microsoft Office PowerPoint</Application>
  <PresentationFormat>Widescreen</PresentationFormat>
  <Paragraphs>378</Paragraphs>
  <Slides>21</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21</vt:i4>
      </vt:variant>
    </vt:vector>
  </HeadingPairs>
  <TitlesOfParts>
    <vt:vector size="28" baseType="lpstr">
      <vt:lpstr>Arial</vt:lpstr>
      <vt:lpstr>Calibri</vt:lpstr>
      <vt:lpstr>Segoe UI</vt:lpstr>
      <vt:lpstr>Symbol</vt:lpstr>
      <vt:lpstr>Times New Roman</vt:lpstr>
      <vt:lpstr>Wingdings</vt:lpstr>
      <vt:lpstr>Office-tema</vt:lpstr>
      <vt:lpstr>Committee on Inspection and Observation Committee</vt:lpstr>
      <vt:lpstr>CIO  - item 7.1 Report of the Committee on Inspection and Observation</vt:lpstr>
      <vt:lpstr>NAMMCO/28/10</vt:lpstr>
      <vt:lpstr>CIO  - item 7.1 Report of the Committee on Inspection and Observation</vt:lpstr>
      <vt:lpstr>PowerPoint-presentasjon</vt:lpstr>
      <vt:lpstr>PowerPoint-presentasjon</vt:lpstr>
      <vt:lpstr>CIO  - item 7.1 Report of the Committee on Inspection and Observation</vt:lpstr>
      <vt:lpstr>CIO  - item 7.1 Report of the Committee on Inspection and Observation</vt:lpstr>
      <vt:lpstr>CIO  - item 7.1 Report of the Committee on Inspection and Observation</vt:lpstr>
      <vt:lpstr>CIO  - item 7.1 Report of the Committee on Inspection and Observation</vt:lpstr>
      <vt:lpstr>CIO  - item 7.1 Report of the Committee on Inspection and Observation</vt:lpstr>
      <vt:lpstr>CIO  - item 7.1 Report of the Committee on Inspection and Observation</vt:lpstr>
      <vt:lpstr>CIO  - item 7.1 Report of the Committee on Inspection and Observation</vt:lpstr>
      <vt:lpstr>CIO  - item 7.2 Revisions to the Inspection and Observation Scheme  </vt:lpstr>
      <vt:lpstr>CIO – item 7.2.1 Section A on common elements of national inspections</vt:lpstr>
      <vt:lpstr>Section B: Guidelines to the Observation Scheme– item 7.2.2 </vt:lpstr>
      <vt:lpstr> CIO - item 7.3: Observation activities in 2021 and 2022  </vt:lpstr>
      <vt:lpstr>Observations 2022: budget scenarios – item 7.3 </vt:lpstr>
      <vt:lpstr>Setting the scope for observation – item 7.3</vt:lpstr>
      <vt:lpstr>Proposed Scope 2022 – item 7.3</vt:lpstr>
      <vt:lpstr>NAMMCO/28/10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Your Committee</dc:title>
  <dc:creator>NAMMCO, Charlotte Winsnes</dc:creator>
  <cp:lastModifiedBy>NAMMCO, Charlotte Winsnes</cp:lastModifiedBy>
  <cp:revision>7</cp:revision>
  <dcterms:created xsi:type="dcterms:W3CDTF">2021-03-19T14:35:58Z</dcterms:created>
  <dcterms:modified xsi:type="dcterms:W3CDTF">2021-03-24T11:44:44Z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0x0101009FB6563C956ACD4BA11800481603AD04</vt:lpwstr>
  </property>
  <property fmtid="{D5CDD505-2E9C-101B-9397-08002B2CF9AE}" pid="3" name="Order">
    <vt:r8>222200</vt:r8>
  </property>
  <property fmtid="{D5CDD505-2E9C-101B-9397-08002B2CF9AE}" pid="4" name="_dlc_policyId">
    <vt:lpwstr/>
  </property>
  <property fmtid="{D5CDD505-2E9C-101B-9397-08002B2CF9AE}" pid="5" name="ItemRetentionFormula">
    <vt:lpwstr/>
  </property>
</Properties>
</file>