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05" r:id="rId5"/>
    <p:sldId id="306" r:id="rId6"/>
    <p:sldId id="307" r:id="rId7"/>
    <p:sldId id="308" r:id="rId8"/>
    <p:sldId id="309" r:id="rId9"/>
    <p:sldId id="310" r:id="rId10"/>
    <p:sldId id="31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06672"/>
    <a:srgbClr val="0066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8" autoAdjust="0"/>
    <p:restoredTop sz="84091" autoAdjust="0"/>
  </p:normalViewPr>
  <p:slideViewPr>
    <p:cSldViewPr snapToGrid="0">
      <p:cViewPr varScale="1">
        <p:scale>
          <a:sx n="50" d="100"/>
          <a:sy n="50" d="100"/>
        </p:scale>
        <p:origin x="102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F3B9C-F0B6-4208-8CEB-4CFD7CB4EEFC}" type="datetimeFigureOut">
              <a:rPr lang="en-GB" smtClean="0"/>
              <a:pPr/>
              <a:t>15/03/2021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771F0-E641-42B1-ACB3-E8CB2279705A}" type="slidenum">
              <a:rPr lang="en-GB" smtClean="0"/>
              <a:pPr/>
              <a:t>‹#›</a:t>
            </a:fld>
            <a:endParaRPr lang="en-GB"/>
          </a:p>
        </p:txBody>
      </p:sp>
    </p:spTree>
    <p:extLst>
      <p:ext uri="{BB962C8B-B14F-4D97-AF65-F5344CB8AC3E}">
        <p14:creationId xmlns:p14="http://schemas.microsoft.com/office/powerpoint/2010/main" val="2795204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baseline="0" dirty="0">
                <a:solidFill>
                  <a:schemeClr val="tx1"/>
                </a:solidFill>
                <a:latin typeface="+mn-lt"/>
                <a:ea typeface="+mn-ea"/>
                <a:cs typeface="+mn-cs"/>
              </a:rPr>
              <a:t>In Late October 2020 the Joint Working Group on Narwhal and Beluga (JWG) Meet online for five 3 hour sessions. It was determined that the narwhal assessment would require additional analysis that could not be completed during the week of the meeting so this was assigned to a quantitative sub-group to complete for a meeting in September or later.  An assessment was completed for the West Greenland beluga hunts that is presented here.</a:t>
            </a:r>
          </a:p>
          <a:p>
            <a:endParaRPr lang="en-GB" dirty="0"/>
          </a:p>
        </p:txBody>
      </p:sp>
      <p:sp>
        <p:nvSpPr>
          <p:cNvPr id="4" name="Espace réservé du numéro de diapositive 3"/>
          <p:cNvSpPr>
            <a:spLocks noGrp="1"/>
          </p:cNvSpPr>
          <p:nvPr>
            <p:ph type="sldNum" sz="quarter" idx="5"/>
          </p:nvPr>
        </p:nvSpPr>
        <p:spPr/>
        <p:txBody>
          <a:bodyPr/>
          <a:lstStyle/>
          <a:p>
            <a:fld id="{597771F0-E641-42B1-ACB3-E8CB2279705A}" type="slidenum">
              <a:rPr lang="en-GB" smtClean="0"/>
              <a:pPr/>
              <a:t>1</a:t>
            </a:fld>
            <a:endParaRPr lang="en-GB"/>
          </a:p>
        </p:txBody>
      </p:sp>
    </p:spTree>
    <p:extLst>
      <p:ext uri="{BB962C8B-B14F-4D97-AF65-F5344CB8AC3E}">
        <p14:creationId xmlns:p14="http://schemas.microsoft.com/office/powerpoint/2010/main" val="11898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a:t>
            </a:r>
            <a:r>
              <a:rPr lang="en-US" baseline="0" dirty="0"/>
              <a:t> belugas hunted in West Greenland are considered to be in the High Arctic-Baffin Bay stock. This stock summers</a:t>
            </a:r>
            <a:r>
              <a:rPr lang="en-US" sz="1200" dirty="0"/>
              <a:t> in the waters around Somerset Is. in the Canadian Arctic. In the fall they migrate east into the North Water Polynya and then south along the coast of Greenland to the area around Disco Bay.   Returning in the late spring. Hunting occurs on the summering grounds at various points during</a:t>
            </a:r>
            <a:r>
              <a:rPr lang="en-US" sz="1200" baseline="0" dirty="0"/>
              <a:t> </a:t>
            </a:r>
            <a:r>
              <a:rPr lang="en-US" sz="1200" dirty="0"/>
              <a:t>the fall and spring migrations and in wintering areas. Belugas are seen on aerial surveys and hunted in the North Water and Qaanaaq area throughout the year suggesting that there is a resident population in the area.</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 Previous assessments have treated</a:t>
            </a:r>
            <a:r>
              <a:rPr lang="en-US" sz="1200" baseline="0" dirty="0"/>
              <a:t> all of West Greenland as a single management area however at the request of Greenland we have provided separate advices for hunting in the North Water area (Qaanaaq) and the other areas of West Greenland further south.  </a:t>
            </a:r>
            <a:endParaRPr lang="en-US" sz="1200" dirty="0"/>
          </a:p>
          <a:p>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597771F0-E641-42B1-ACB3-E8CB2279705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North Water</a:t>
            </a:r>
            <a:r>
              <a:rPr lang="en-US" baseline="0" dirty="0"/>
              <a:t> was most recently surveyed in April 2018. The s</a:t>
            </a:r>
            <a:r>
              <a:rPr lang="en-US" sz="1200" dirty="0"/>
              <a:t>urvey covered open water areas of the eastern portion of the North Water Polynya. Tracklines are in black.</a:t>
            </a:r>
          </a:p>
          <a:p>
            <a:r>
              <a:rPr lang="en-US" sz="1200" dirty="0"/>
              <a:t>Sightings of belugas (yellow) and narwhals (orange).</a:t>
            </a:r>
          </a:p>
          <a:p>
            <a:endParaRPr lang="en-US" dirty="0"/>
          </a:p>
        </p:txBody>
      </p:sp>
      <p:sp>
        <p:nvSpPr>
          <p:cNvPr id="4" name="Slide Number Placeholder 3"/>
          <p:cNvSpPr>
            <a:spLocks noGrp="1"/>
          </p:cNvSpPr>
          <p:nvPr>
            <p:ph type="sldNum" sz="quarter" idx="10"/>
          </p:nvPr>
        </p:nvSpPr>
        <p:spPr/>
        <p:txBody>
          <a:bodyPr/>
          <a:lstStyle/>
          <a:p>
            <a:fld id="{597771F0-E641-42B1-ACB3-E8CB2279705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These are the distributions of population trajectories from the model analyses that were used for the assessment.  The top chart models the West Greenland beluga population which is hunted by all</a:t>
            </a:r>
            <a:r>
              <a:rPr lang="en-US" baseline="0" dirty="0"/>
              <a:t> communities from Savissivik south to the main wintering grounds south of Disco Bay. </a:t>
            </a:r>
            <a:r>
              <a:rPr lang="en-US" dirty="0"/>
              <a:t> The solid line is the median projection, the dashed lines are the 5% and 95% percentiles of these distributions.  The projections for 2020 and beyond assume that the recent levels of removals continue. </a:t>
            </a:r>
            <a:r>
              <a:rPr lang="en-US" sz="1200" kern="1200" dirty="0">
                <a:solidFill>
                  <a:schemeClr val="tx1"/>
                </a:solidFill>
                <a:latin typeface="+mn-lt"/>
                <a:ea typeface="+mn-ea"/>
                <a:cs typeface="+mn-cs"/>
              </a:rPr>
              <a:t>The catch history was re-estimated to include catches only from Savissivik and south, separating the stock component that winter in West Greenland from the component in the North Water. Assuming an initial abundance below carrying capacity, the model estimates a population of 19,800 (90% CI: 14,700–28,800) individuals wintering in West Greenland in 1970. The projection declined initially by 54% (90% CI: 68%–35%) to an abundance of 9,250 (90% CI: 6,730–12,800) animals in 2004. It then increased by 37% (90% CI: -18%–93%) to 10,900 (90% CI: 6,280– 16,500) individuals in 2021.</a:t>
            </a:r>
          </a:p>
          <a:p>
            <a:r>
              <a:rPr lang="en-US" sz="1200" kern="1200" dirty="0">
                <a:solidFill>
                  <a:schemeClr val="tx1"/>
                </a:solidFill>
                <a:latin typeface="+mn-lt"/>
                <a:ea typeface="+mn-ea"/>
                <a:cs typeface="+mn-cs"/>
              </a:rPr>
              <a:t>The lower chart is the assessment model runs for the aggregation of beluga in the North Water, treating it as a separate stock, and following the same premises and modeling framework as applied to West Greenland beluga over the past 15 years. The assessment includes four fully corrected abundance estimates from 2009 to 2018, and it assumes that catches taken north of Cape York relate to the stock component of beluga in the North Water. </a:t>
            </a:r>
            <a:endParaRPr lang="en-US" dirty="0"/>
          </a:p>
          <a:p>
            <a:r>
              <a:rPr lang="en-US" sz="1200" kern="1200" dirty="0">
                <a:solidFill>
                  <a:schemeClr val="tx1"/>
                </a:solidFill>
                <a:latin typeface="+mn-lt"/>
                <a:ea typeface="+mn-ea"/>
                <a:cs typeface="+mn-cs"/>
              </a:rPr>
              <a:t>The population model estimates an abundance of 1,690 (90% CI:932–2,820) beluga in 1961, with an increase to 2,300 (90% CI:1,640–3,200) individuals in 2021.</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97771F0-E641-42B1-ACB3-E8CB2279705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To maintain a 70% probability for population increase, the assessment for West Greenland recommends an annual landed catch of no more than 265 individuals south of Cape York and north of 65 degrees N. </a:t>
            </a:r>
            <a:endParaRPr lang="en-US" dirty="0"/>
          </a:p>
          <a:p>
            <a:r>
              <a:rPr lang="en-US" sz="1200" kern="1200" dirty="0">
                <a:solidFill>
                  <a:schemeClr val="tx1"/>
                </a:solidFill>
                <a:latin typeface="+mn-lt"/>
                <a:ea typeface="+mn-ea"/>
                <a:cs typeface="+mn-cs"/>
              </a:rPr>
              <a:t>. For Qaanaaq, the North Water population,</a:t>
            </a:r>
            <a:r>
              <a:rPr lang="en-US" sz="1200" kern="1200" baseline="0" dirty="0">
                <a:solidFill>
                  <a:schemeClr val="tx1"/>
                </a:solidFill>
                <a:latin typeface="+mn-lt"/>
                <a:ea typeface="+mn-ea"/>
                <a:cs typeface="+mn-cs"/>
              </a:rPr>
              <a:t> t</a:t>
            </a:r>
            <a:r>
              <a:rPr lang="en-US" sz="1200" kern="1200" dirty="0">
                <a:solidFill>
                  <a:schemeClr val="tx1"/>
                </a:solidFill>
                <a:latin typeface="+mn-lt"/>
                <a:ea typeface="+mn-ea"/>
                <a:cs typeface="+mn-cs"/>
              </a:rPr>
              <a:t>o maintain a 70% probability for population increase, the assessment for the North Water recommends an annual landed catch of no more than 37 individuals north of Cape York.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97771F0-E641-42B1-ACB3-E8CB2279705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Thanks</a:t>
            </a:r>
            <a:r>
              <a:rPr lang="en-US" baseline="0" dirty="0"/>
              <a:t> and are there any questions?</a:t>
            </a:r>
            <a:endParaRPr lang="en-US" dirty="0"/>
          </a:p>
        </p:txBody>
      </p:sp>
      <p:sp>
        <p:nvSpPr>
          <p:cNvPr id="4" name="Slide Number Placeholder 3"/>
          <p:cNvSpPr>
            <a:spLocks noGrp="1"/>
          </p:cNvSpPr>
          <p:nvPr>
            <p:ph type="sldNum" sz="quarter" idx="10"/>
          </p:nvPr>
        </p:nvSpPr>
        <p:spPr/>
        <p:txBody>
          <a:bodyPr/>
          <a:lstStyle/>
          <a:p>
            <a:fld id="{597771F0-E641-42B1-ACB3-E8CB2279705A}"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3EAA-2826-4783-BEDB-52DBCA16ECD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dirty="0"/>
          </a:p>
        </p:txBody>
      </p:sp>
      <p:sp>
        <p:nvSpPr>
          <p:cNvPr id="3" name="Subtitle 2">
            <a:extLst>
              <a:ext uri="{FF2B5EF4-FFF2-40B4-BE49-F238E27FC236}">
                <a16:creationId xmlns:a16="http://schemas.microsoft.com/office/drawing/2014/main" id="{FF6B883B-CFE5-4292-B918-E875056E0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pic>
        <p:nvPicPr>
          <p:cNvPr id="9" name="Picture 8" descr="A picture containing text, clipart&#10;&#10;Description automatically generated">
            <a:extLst>
              <a:ext uri="{FF2B5EF4-FFF2-40B4-BE49-F238E27FC236}">
                <a16:creationId xmlns:a16="http://schemas.microsoft.com/office/drawing/2014/main" id="{FC05317E-3CB4-4C41-881F-8B70BA9E98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0588" y="5976937"/>
            <a:ext cx="1053299" cy="739775"/>
          </a:xfrm>
          <a:prstGeom prst="rect">
            <a:avLst/>
          </a:prstGeom>
        </p:spPr>
      </p:pic>
      <p:sp>
        <p:nvSpPr>
          <p:cNvPr id="10" name="Footer Placeholder 4">
            <a:extLst>
              <a:ext uri="{FF2B5EF4-FFF2-40B4-BE49-F238E27FC236}">
                <a16:creationId xmlns:a16="http://schemas.microsoft.com/office/drawing/2014/main" id="{2A7A7E02-313C-48EE-B547-001CBA2B9DCC}"/>
              </a:ext>
            </a:extLst>
          </p:cNvPr>
          <p:cNvSpPr txBox="1">
            <a:spLocks/>
          </p:cNvSpPr>
          <p:nvPr userDrawn="1"/>
        </p:nvSpPr>
        <p:spPr>
          <a:xfrm>
            <a:off x="8899073" y="6164261"/>
            <a:ext cx="21015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1" dirty="0"/>
              <a:t>NAMMCO Annual Meeting 28</a:t>
            </a:r>
          </a:p>
          <a:p>
            <a:r>
              <a:rPr lang="en-GB" i="1" dirty="0"/>
              <a:t>22–25 March 2021</a:t>
            </a:r>
          </a:p>
        </p:txBody>
      </p:sp>
    </p:spTree>
    <p:extLst>
      <p:ext uri="{BB962C8B-B14F-4D97-AF65-F5344CB8AC3E}">
        <p14:creationId xmlns:p14="http://schemas.microsoft.com/office/powerpoint/2010/main" val="28334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1F3EB-3003-43E0-A2D6-C7DF6E484429}"/>
              </a:ext>
            </a:extLst>
          </p:cNvPr>
          <p:cNvSpPr>
            <a:spLocks noGrp="1"/>
          </p:cNvSpPr>
          <p:nvPr>
            <p:ph type="title"/>
          </p:nvPr>
        </p:nvSpPr>
        <p:spPr/>
        <p:txBody>
          <a:bodyPr/>
          <a:lstStyle/>
          <a:p>
            <a:r>
              <a:rPr lang="fr-FR"/>
              <a:t>Modifiez le style du titre</a:t>
            </a:r>
            <a:endParaRPr lang="en-GB"/>
          </a:p>
        </p:txBody>
      </p:sp>
      <p:sp>
        <p:nvSpPr>
          <p:cNvPr id="3" name="Vertical Text Placeholder 2">
            <a:extLst>
              <a:ext uri="{FF2B5EF4-FFF2-40B4-BE49-F238E27FC236}">
                <a16:creationId xmlns:a16="http://schemas.microsoft.com/office/drawing/2014/main" id="{A7B4A041-4092-46B3-B2AD-B8383476C54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107303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D0BF50-D172-4EE3-A5E0-5CB80CFA4ACA}"/>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Vertical Text Placeholder 2">
            <a:extLst>
              <a:ext uri="{FF2B5EF4-FFF2-40B4-BE49-F238E27FC236}">
                <a16:creationId xmlns:a16="http://schemas.microsoft.com/office/drawing/2014/main" id="{823AB556-67CE-49DD-B2A8-E0874183BD3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143579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8051-E2E7-4EBD-9312-53FBBC86476A}"/>
              </a:ext>
            </a:extLst>
          </p:cNvPr>
          <p:cNvSpPr>
            <a:spLocks noGrp="1"/>
          </p:cNvSpPr>
          <p:nvPr>
            <p:ph type="title"/>
          </p:nvPr>
        </p:nvSpPr>
        <p:spPr/>
        <p:txBody>
          <a:bodyPr/>
          <a:lstStyle/>
          <a:p>
            <a:r>
              <a:rPr lang="fr-FR"/>
              <a:t>Modifiez le style du titre</a:t>
            </a:r>
            <a:endParaRPr lang="en-GB"/>
          </a:p>
        </p:txBody>
      </p:sp>
      <p:sp>
        <p:nvSpPr>
          <p:cNvPr id="3" name="Content Placeholder 2">
            <a:extLst>
              <a:ext uri="{FF2B5EF4-FFF2-40B4-BE49-F238E27FC236}">
                <a16:creationId xmlns:a16="http://schemas.microsoft.com/office/drawing/2014/main" id="{0737F279-BD2E-40F5-9D86-4E97123606C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Footer Placeholder 4">
            <a:extLst>
              <a:ext uri="{FF2B5EF4-FFF2-40B4-BE49-F238E27FC236}">
                <a16:creationId xmlns:a16="http://schemas.microsoft.com/office/drawing/2014/main" id="{67531A42-7C51-4F8A-9C8A-A6C1D5171A27}"/>
              </a:ext>
            </a:extLst>
          </p:cNvPr>
          <p:cNvSpPr>
            <a:spLocks noGrp="1"/>
          </p:cNvSpPr>
          <p:nvPr>
            <p:ph type="ftr" sz="quarter" idx="11"/>
          </p:nvPr>
        </p:nvSpPr>
        <p:spPr>
          <a:xfrm>
            <a:off x="8899073" y="6264275"/>
            <a:ext cx="2101515" cy="365125"/>
          </a:xfrm>
          <a:prstGeom prst="rect">
            <a:avLst/>
          </a:prstGeom>
        </p:spPr>
        <p:txBody>
          <a:bodyPr/>
          <a:lstStyle/>
          <a:p>
            <a:r>
              <a:rPr lang="en-GB" dirty="0"/>
              <a:t>NAMMCO Annual Meeting 28</a:t>
            </a:r>
          </a:p>
          <a:p>
            <a:r>
              <a:rPr lang="en-GB" dirty="0"/>
              <a:t>22–25 March 2021</a:t>
            </a:r>
          </a:p>
        </p:txBody>
      </p:sp>
      <p:pic>
        <p:nvPicPr>
          <p:cNvPr id="8" name="Picture 7" descr="A picture containing text, clipart&#10;&#10;Description automatically generated">
            <a:extLst>
              <a:ext uri="{FF2B5EF4-FFF2-40B4-BE49-F238E27FC236}">
                <a16:creationId xmlns:a16="http://schemas.microsoft.com/office/drawing/2014/main" id="{BE77709D-EBE1-4DB1-9C4A-0F10C18B3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0588" y="5976937"/>
            <a:ext cx="1053299" cy="739775"/>
          </a:xfrm>
          <a:prstGeom prst="rect">
            <a:avLst/>
          </a:prstGeom>
        </p:spPr>
      </p:pic>
    </p:spTree>
    <p:extLst>
      <p:ext uri="{BB962C8B-B14F-4D97-AF65-F5344CB8AC3E}">
        <p14:creationId xmlns:p14="http://schemas.microsoft.com/office/powerpoint/2010/main" val="258627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F2B2-EED5-4518-A043-7B9379FFCA6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Text Placeholder 2">
            <a:extLst>
              <a:ext uri="{FF2B5EF4-FFF2-40B4-BE49-F238E27FC236}">
                <a16:creationId xmlns:a16="http://schemas.microsoft.com/office/drawing/2014/main" id="{F6956F2D-BFBC-4B90-813D-D56DC3B8C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Rectangle 6">
            <a:extLst>
              <a:ext uri="{FF2B5EF4-FFF2-40B4-BE49-F238E27FC236}">
                <a16:creationId xmlns:a16="http://schemas.microsoft.com/office/drawing/2014/main" id="{BDA9B51B-485F-4FAB-ADFB-E5172B2F01B3}"/>
              </a:ext>
            </a:extLst>
          </p:cNvPr>
          <p:cNvSpPr/>
          <p:nvPr userDrawn="1"/>
        </p:nvSpPr>
        <p:spPr>
          <a:xfrm>
            <a:off x="11055015" y="6124074"/>
            <a:ext cx="934453" cy="5974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3535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6CF8C-1B04-4C5D-A7CB-979A86D59D05}"/>
              </a:ext>
            </a:extLst>
          </p:cNvPr>
          <p:cNvSpPr>
            <a:spLocks noGrp="1"/>
          </p:cNvSpPr>
          <p:nvPr>
            <p:ph type="title"/>
          </p:nvPr>
        </p:nvSpPr>
        <p:spPr/>
        <p:txBody>
          <a:bodyPr/>
          <a:lstStyle/>
          <a:p>
            <a:r>
              <a:rPr lang="fr-FR"/>
              <a:t>Modifiez le style du titre</a:t>
            </a:r>
            <a:endParaRPr lang="en-GB"/>
          </a:p>
        </p:txBody>
      </p:sp>
      <p:sp>
        <p:nvSpPr>
          <p:cNvPr id="3" name="Content Placeholder 2">
            <a:extLst>
              <a:ext uri="{FF2B5EF4-FFF2-40B4-BE49-F238E27FC236}">
                <a16:creationId xmlns:a16="http://schemas.microsoft.com/office/drawing/2014/main" id="{636B3C33-0EFE-4C63-8A0C-84D7110F2A4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Content Placeholder 3">
            <a:extLst>
              <a:ext uri="{FF2B5EF4-FFF2-40B4-BE49-F238E27FC236}">
                <a16:creationId xmlns:a16="http://schemas.microsoft.com/office/drawing/2014/main" id="{590D7104-C2A9-4F80-A56C-3B905F4FC8E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8" name="Rectangle 7">
            <a:extLst>
              <a:ext uri="{FF2B5EF4-FFF2-40B4-BE49-F238E27FC236}">
                <a16:creationId xmlns:a16="http://schemas.microsoft.com/office/drawing/2014/main" id="{11D27B7B-8179-4FC4-AD6B-809F82DE3FE4}"/>
              </a:ext>
            </a:extLst>
          </p:cNvPr>
          <p:cNvSpPr/>
          <p:nvPr userDrawn="1"/>
        </p:nvSpPr>
        <p:spPr>
          <a:xfrm>
            <a:off x="11055015" y="6124074"/>
            <a:ext cx="934453" cy="5974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4811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42AA-59C7-480A-A697-550CB961455F}"/>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Text Placeholder 2">
            <a:extLst>
              <a:ext uri="{FF2B5EF4-FFF2-40B4-BE49-F238E27FC236}">
                <a16:creationId xmlns:a16="http://schemas.microsoft.com/office/drawing/2014/main" id="{46B0913D-77F7-4D17-A324-713B3AAA3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a:extLst>
              <a:ext uri="{FF2B5EF4-FFF2-40B4-BE49-F238E27FC236}">
                <a16:creationId xmlns:a16="http://schemas.microsoft.com/office/drawing/2014/main" id="{5BB594FC-F375-4DC3-9160-0C06C575194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Text Placeholder 4">
            <a:extLst>
              <a:ext uri="{FF2B5EF4-FFF2-40B4-BE49-F238E27FC236}">
                <a16:creationId xmlns:a16="http://schemas.microsoft.com/office/drawing/2014/main" id="{D85D6C2B-61DE-4CEA-A975-1EC02575E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a:extLst>
              <a:ext uri="{FF2B5EF4-FFF2-40B4-BE49-F238E27FC236}">
                <a16:creationId xmlns:a16="http://schemas.microsoft.com/office/drawing/2014/main" id="{D8F9DFE2-07CF-49E7-848D-1BAB62299F4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134351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58EC2-B208-4853-A9A7-5C54A01A2CFB}"/>
              </a:ext>
            </a:extLst>
          </p:cNvPr>
          <p:cNvSpPr>
            <a:spLocks noGrp="1"/>
          </p:cNvSpPr>
          <p:nvPr>
            <p:ph type="title"/>
          </p:nvPr>
        </p:nvSpPr>
        <p:spPr/>
        <p:txBody>
          <a:bodyPr/>
          <a:lstStyle/>
          <a:p>
            <a:r>
              <a:rPr lang="fr-FR"/>
              <a:t>Modifiez le style du titre</a:t>
            </a:r>
            <a:endParaRPr lang="en-GB"/>
          </a:p>
        </p:txBody>
      </p:sp>
    </p:spTree>
    <p:extLst>
      <p:ext uri="{BB962C8B-B14F-4D97-AF65-F5344CB8AC3E}">
        <p14:creationId xmlns:p14="http://schemas.microsoft.com/office/powerpoint/2010/main" val="154009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90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CB2C-E9C9-45E6-9CB3-4097556A6C7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Content Placeholder 2">
            <a:extLst>
              <a:ext uri="{FF2B5EF4-FFF2-40B4-BE49-F238E27FC236}">
                <a16:creationId xmlns:a16="http://schemas.microsoft.com/office/drawing/2014/main" id="{8242512C-22C0-46B3-93F8-583BA77B4F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Text Placeholder 3">
            <a:extLst>
              <a:ext uri="{FF2B5EF4-FFF2-40B4-BE49-F238E27FC236}">
                <a16:creationId xmlns:a16="http://schemas.microsoft.com/office/drawing/2014/main" id="{E4E8C2AA-9529-4B63-9F4B-272ED1A87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206185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7DE9-56AB-4158-AD0B-3196A1AD6F3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Picture Placeholder 2">
            <a:extLst>
              <a:ext uri="{FF2B5EF4-FFF2-40B4-BE49-F238E27FC236}">
                <a16:creationId xmlns:a16="http://schemas.microsoft.com/office/drawing/2014/main" id="{A5B7179C-0DD5-4F35-8BEB-2C3332D7A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GB"/>
          </a:p>
        </p:txBody>
      </p:sp>
      <p:sp>
        <p:nvSpPr>
          <p:cNvPr id="4" name="Text Placeholder 3">
            <a:extLst>
              <a:ext uri="{FF2B5EF4-FFF2-40B4-BE49-F238E27FC236}">
                <a16:creationId xmlns:a16="http://schemas.microsoft.com/office/drawing/2014/main" id="{E293C818-1A68-42FD-A1DB-4DDC14630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180166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0667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07EF9-9033-4C80-985F-FD872DC735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Text Placeholder 2">
            <a:extLst>
              <a:ext uri="{FF2B5EF4-FFF2-40B4-BE49-F238E27FC236}">
                <a16:creationId xmlns:a16="http://schemas.microsoft.com/office/drawing/2014/main" id="{73162F12-3412-47F3-85F8-7868A67E5B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pic>
        <p:nvPicPr>
          <p:cNvPr id="7" name="Picture 6" descr="A picture containing text, clipart&#10;&#10;Description automatically generated">
            <a:extLst>
              <a:ext uri="{FF2B5EF4-FFF2-40B4-BE49-F238E27FC236}">
                <a16:creationId xmlns:a16="http://schemas.microsoft.com/office/drawing/2014/main" id="{5193A85D-6212-42E5-B7EF-0678C6B06F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000588" y="5976937"/>
            <a:ext cx="1053299" cy="739775"/>
          </a:xfrm>
          <a:prstGeom prst="rect">
            <a:avLst/>
          </a:prstGeom>
        </p:spPr>
      </p:pic>
      <p:sp>
        <p:nvSpPr>
          <p:cNvPr id="8" name="Footer Placeholder 4">
            <a:extLst>
              <a:ext uri="{FF2B5EF4-FFF2-40B4-BE49-F238E27FC236}">
                <a16:creationId xmlns:a16="http://schemas.microsoft.com/office/drawing/2014/main" id="{90115A0F-1DF4-4D3D-BCFF-E0D826F46B5B}"/>
              </a:ext>
            </a:extLst>
          </p:cNvPr>
          <p:cNvSpPr txBox="1">
            <a:spLocks/>
          </p:cNvSpPr>
          <p:nvPr userDrawn="1"/>
        </p:nvSpPr>
        <p:spPr>
          <a:xfrm>
            <a:off x="8899073" y="6164261"/>
            <a:ext cx="21015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1" dirty="0"/>
              <a:t>NAMMCO Annual Meeting 28</a:t>
            </a:r>
          </a:p>
          <a:p>
            <a:r>
              <a:rPr lang="en-GB" i="1" dirty="0"/>
              <a:t>22–25 March 2021</a:t>
            </a:r>
          </a:p>
        </p:txBody>
      </p:sp>
    </p:spTree>
    <p:extLst>
      <p:ext uri="{BB962C8B-B14F-4D97-AF65-F5344CB8AC3E}">
        <p14:creationId xmlns:p14="http://schemas.microsoft.com/office/powerpoint/2010/main" val="18064667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B80FA-D2BB-42C0-B3BB-1CE4FD06F217}"/>
              </a:ext>
            </a:extLst>
          </p:cNvPr>
          <p:cNvSpPr>
            <a:spLocks noGrp="1"/>
          </p:cNvSpPr>
          <p:nvPr>
            <p:ph type="ctrTitle"/>
          </p:nvPr>
        </p:nvSpPr>
        <p:spPr>
          <a:xfrm>
            <a:off x="127000" y="711201"/>
            <a:ext cx="12065000" cy="2908300"/>
          </a:xfrm>
        </p:spPr>
        <p:txBody>
          <a:bodyPr>
            <a:normAutofit fontScale="90000"/>
          </a:bodyPr>
          <a:lstStyle/>
          <a:p>
            <a:pPr>
              <a:spcBef>
                <a:spcPts val="1800"/>
              </a:spcBef>
              <a:spcAft>
                <a:spcPts val="1800"/>
              </a:spcAft>
            </a:pPr>
            <a:r>
              <a:rPr lang="en-US" dirty="0"/>
              <a:t>SCIENTIFIC COMMITTEE </a:t>
            </a:r>
            <a:br>
              <a:rPr lang="en-US" dirty="0"/>
            </a:br>
            <a:r>
              <a:rPr lang="en-US" dirty="0"/>
              <a:t>JOINT WORKING GROUP </a:t>
            </a:r>
            <a:br>
              <a:rPr lang="en-US" dirty="0"/>
            </a:br>
            <a:r>
              <a:rPr lang="en-US" dirty="0"/>
              <a:t>ON NARWHAL AND BELUGA</a:t>
            </a:r>
            <a:br>
              <a:rPr lang="en-US" i="1" dirty="0"/>
            </a:br>
            <a:r>
              <a:rPr lang="en-US" i="1" dirty="0">
                <a:solidFill>
                  <a:schemeClr val="accent2"/>
                </a:solidFill>
              </a:rPr>
              <a:t>Beluga Assessment</a:t>
            </a:r>
            <a:endParaRPr lang="en-GB" i="1" dirty="0">
              <a:solidFill>
                <a:schemeClr val="accent2"/>
              </a:solidFill>
            </a:endParaRPr>
          </a:p>
        </p:txBody>
      </p:sp>
      <p:sp>
        <p:nvSpPr>
          <p:cNvPr id="3" name="Subtitle 2">
            <a:extLst>
              <a:ext uri="{FF2B5EF4-FFF2-40B4-BE49-F238E27FC236}">
                <a16:creationId xmlns:a16="http://schemas.microsoft.com/office/drawing/2014/main" id="{DC6DAF3F-8EED-4FC9-BED5-257AE79B1544}"/>
              </a:ext>
            </a:extLst>
          </p:cNvPr>
          <p:cNvSpPr>
            <a:spLocks noGrp="1"/>
          </p:cNvSpPr>
          <p:nvPr>
            <p:ph type="subTitle" idx="1"/>
          </p:nvPr>
        </p:nvSpPr>
        <p:spPr>
          <a:xfrm>
            <a:off x="1524000" y="3962400"/>
            <a:ext cx="9144000" cy="1397000"/>
          </a:xfrm>
        </p:spPr>
        <p:txBody>
          <a:bodyPr/>
          <a:lstStyle/>
          <a:p>
            <a:r>
              <a:rPr lang="en-GB" sz="4200" dirty="0"/>
              <a:t>Roderick Hobbs</a:t>
            </a:r>
          </a:p>
          <a:p>
            <a:r>
              <a:rPr lang="en-GB" i="1" dirty="0"/>
              <a:t>Chair of the JWG</a:t>
            </a:r>
          </a:p>
        </p:txBody>
      </p:sp>
    </p:spTree>
    <p:extLst>
      <p:ext uri="{BB962C8B-B14F-4D97-AF65-F5344CB8AC3E}">
        <p14:creationId xmlns:p14="http://schemas.microsoft.com/office/powerpoint/2010/main" val="52493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0" y="288925"/>
            <a:ext cx="7391400" cy="1325563"/>
          </a:xfrm>
        </p:spPr>
        <p:txBody>
          <a:bodyPr>
            <a:normAutofit/>
          </a:bodyPr>
          <a:lstStyle/>
          <a:p>
            <a:pPr algn="ctr"/>
            <a:r>
              <a:rPr lang="en-US" dirty="0"/>
              <a:t>High Arctic-Baffin Bay Belugas</a:t>
            </a:r>
          </a:p>
        </p:txBody>
      </p:sp>
      <p:pic>
        <p:nvPicPr>
          <p:cNvPr id="4" name="Content Placeholder 3" descr="High Arctic-Baffin Bay Beluga Map.png"/>
          <p:cNvPicPr>
            <a:picLocks noGrp="1" noChangeAspect="1"/>
          </p:cNvPicPr>
          <p:nvPr>
            <p:ph idx="1"/>
          </p:nvPr>
        </p:nvPicPr>
        <p:blipFill>
          <a:blip r:embed="rId3"/>
          <a:srcRect l="-157345" r="-157345"/>
          <a:stretch>
            <a:fillRect/>
          </a:stretch>
        </p:blipFill>
        <p:spPr>
          <a:xfrm>
            <a:off x="-5575300" y="165100"/>
            <a:ext cx="15756136" cy="6519863"/>
          </a:xfrm>
        </p:spPr>
      </p:pic>
      <p:sp>
        <p:nvSpPr>
          <p:cNvPr id="5" name="TextBox 4"/>
          <p:cNvSpPr txBox="1"/>
          <p:nvPr/>
        </p:nvSpPr>
        <p:spPr>
          <a:xfrm>
            <a:off x="2006600" y="5740400"/>
            <a:ext cx="877827" cy="307777"/>
          </a:xfrm>
          <a:prstGeom prst="rect">
            <a:avLst/>
          </a:prstGeom>
          <a:noFill/>
        </p:spPr>
        <p:txBody>
          <a:bodyPr wrap="none" rtlCol="0">
            <a:spAutoFit/>
          </a:bodyPr>
          <a:lstStyle/>
          <a:p>
            <a:r>
              <a:rPr lang="en-US" sz="1400" dirty="0">
                <a:solidFill>
                  <a:schemeClr val="bg1"/>
                </a:solidFill>
              </a:rPr>
              <a:t>Disco Bay</a:t>
            </a:r>
          </a:p>
        </p:txBody>
      </p:sp>
      <p:sp>
        <p:nvSpPr>
          <p:cNvPr id="6" name="TextBox 5"/>
          <p:cNvSpPr txBox="1"/>
          <p:nvPr/>
        </p:nvSpPr>
        <p:spPr>
          <a:xfrm>
            <a:off x="3492500" y="2895600"/>
            <a:ext cx="838691" cy="307777"/>
          </a:xfrm>
          <a:prstGeom prst="rect">
            <a:avLst/>
          </a:prstGeom>
          <a:noFill/>
        </p:spPr>
        <p:txBody>
          <a:bodyPr wrap="none" rtlCol="0">
            <a:spAutoFit/>
          </a:bodyPr>
          <a:lstStyle/>
          <a:p>
            <a:r>
              <a:rPr lang="en-US" sz="1400" dirty="0">
                <a:solidFill>
                  <a:schemeClr val="bg1"/>
                </a:solidFill>
              </a:rPr>
              <a:t>Qaanaaq</a:t>
            </a:r>
          </a:p>
        </p:txBody>
      </p:sp>
      <p:sp>
        <p:nvSpPr>
          <p:cNvPr id="7" name="TextBox 6"/>
          <p:cNvSpPr txBox="1"/>
          <p:nvPr/>
        </p:nvSpPr>
        <p:spPr>
          <a:xfrm>
            <a:off x="2755900" y="2400300"/>
            <a:ext cx="800100" cy="584776"/>
          </a:xfrm>
          <a:prstGeom prst="rect">
            <a:avLst/>
          </a:prstGeom>
          <a:noFill/>
        </p:spPr>
        <p:txBody>
          <a:bodyPr wrap="square" rtlCol="0">
            <a:spAutoFit/>
          </a:bodyPr>
          <a:lstStyle/>
          <a:p>
            <a:pPr algn="ctr"/>
            <a:r>
              <a:rPr lang="en-US" sz="1600" dirty="0"/>
              <a:t>North Water</a:t>
            </a:r>
          </a:p>
        </p:txBody>
      </p:sp>
      <p:sp>
        <p:nvSpPr>
          <p:cNvPr id="8" name="TextBox 7"/>
          <p:cNvSpPr txBox="1"/>
          <p:nvPr/>
        </p:nvSpPr>
        <p:spPr>
          <a:xfrm>
            <a:off x="1409700" y="825500"/>
            <a:ext cx="1201270" cy="338554"/>
          </a:xfrm>
          <a:prstGeom prst="rect">
            <a:avLst/>
          </a:prstGeom>
          <a:noFill/>
        </p:spPr>
        <p:txBody>
          <a:bodyPr wrap="none" rtlCol="0">
            <a:spAutoFit/>
          </a:bodyPr>
          <a:lstStyle/>
          <a:p>
            <a:r>
              <a:rPr lang="en-US" sz="1600" dirty="0">
                <a:solidFill>
                  <a:schemeClr val="bg1"/>
                </a:solidFill>
              </a:rPr>
              <a:t>Somerset Is.</a:t>
            </a:r>
          </a:p>
        </p:txBody>
      </p:sp>
      <p:sp>
        <p:nvSpPr>
          <p:cNvPr id="9" name="TextBox 8"/>
          <p:cNvSpPr txBox="1"/>
          <p:nvPr/>
        </p:nvSpPr>
        <p:spPr>
          <a:xfrm>
            <a:off x="4927601" y="1536700"/>
            <a:ext cx="6819899" cy="4154983"/>
          </a:xfrm>
          <a:prstGeom prst="rect">
            <a:avLst/>
          </a:prstGeom>
          <a:noFill/>
        </p:spPr>
        <p:txBody>
          <a:bodyPr wrap="square" rtlCol="0">
            <a:spAutoFit/>
          </a:bodyPr>
          <a:lstStyle/>
          <a:p>
            <a:r>
              <a:rPr lang="en-US" sz="2400" dirty="0"/>
              <a:t>Belugas in this stock summer in the waters around Somerset Island in the Canadian Arctic. Satellite tracking shows that in the fall they migrate east into the North Water Polynya and then south along the coast of Greenland to the area around Disco Bay.   Returning in the late spring.</a:t>
            </a:r>
          </a:p>
          <a:p>
            <a:endParaRPr lang="en-US" sz="2400" dirty="0"/>
          </a:p>
          <a:p>
            <a:r>
              <a:rPr lang="en-US" sz="2400" dirty="0"/>
              <a:t>Belugas are seen on aerial surveys and hunted in the North Water and Qaanaaq area throughout the year suggesting that there is a resident population in the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400" y="365125"/>
            <a:ext cx="4978400" cy="1325563"/>
          </a:xfrm>
        </p:spPr>
        <p:txBody>
          <a:bodyPr/>
          <a:lstStyle/>
          <a:p>
            <a:pPr algn="ctr"/>
            <a:r>
              <a:rPr lang="en-US" dirty="0"/>
              <a:t>April 2018 Aerial Survey</a:t>
            </a:r>
          </a:p>
        </p:txBody>
      </p:sp>
      <p:pic>
        <p:nvPicPr>
          <p:cNvPr id="4" name="Content Placeholder 3" descr="April 2018 North Water Survey.jpg"/>
          <p:cNvPicPr>
            <a:picLocks noChangeAspect="1"/>
          </p:cNvPicPr>
          <p:nvPr/>
        </p:nvPicPr>
        <p:blipFill>
          <a:blip r:embed="rId3"/>
          <a:srcRect l="-56527" r="-56527"/>
          <a:stretch>
            <a:fillRect/>
          </a:stretch>
        </p:blipFill>
        <p:spPr>
          <a:xfrm>
            <a:off x="-2693759" y="177800"/>
            <a:ext cx="10923359" cy="6680200"/>
          </a:xfrm>
          <a:prstGeom prst="rect">
            <a:avLst/>
          </a:prstGeom>
        </p:spPr>
      </p:pic>
      <p:sp>
        <p:nvSpPr>
          <p:cNvPr id="5" name="Rectangle 4"/>
          <p:cNvSpPr/>
          <p:nvPr/>
        </p:nvSpPr>
        <p:spPr>
          <a:xfrm>
            <a:off x="6756400" y="2686735"/>
            <a:ext cx="4660900" cy="2677656"/>
          </a:xfrm>
          <a:prstGeom prst="rect">
            <a:avLst/>
          </a:prstGeom>
        </p:spPr>
        <p:txBody>
          <a:bodyPr wrap="square">
            <a:spAutoFit/>
          </a:bodyPr>
          <a:lstStyle/>
          <a:p>
            <a:r>
              <a:rPr lang="en-US" sz="2800" dirty="0"/>
              <a:t>Survey covered open water areas of the eastern portion of the North Water Polynya. Tracklines are in black.</a:t>
            </a:r>
          </a:p>
          <a:p>
            <a:r>
              <a:rPr lang="en-US" sz="2800" dirty="0"/>
              <a:t>Sightings of belugas (yellow) and narwhals (orange).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0" y="365125"/>
            <a:ext cx="4191000" cy="1325563"/>
          </a:xfrm>
        </p:spPr>
        <p:txBody>
          <a:bodyPr/>
          <a:lstStyle/>
          <a:p>
            <a:r>
              <a:rPr lang="en-US" dirty="0"/>
              <a:t>Assessment Model Results</a:t>
            </a:r>
          </a:p>
        </p:txBody>
      </p:sp>
      <p:pic>
        <p:nvPicPr>
          <p:cNvPr id="5" name="Content Placeholder 4" descr="WG assessment model.png"/>
          <p:cNvPicPr>
            <a:picLocks noGrp="1" noChangeAspect="1"/>
          </p:cNvPicPr>
          <p:nvPr>
            <p:ph idx="1"/>
          </p:nvPr>
        </p:nvPicPr>
        <p:blipFill>
          <a:blip r:embed="rId3"/>
          <a:srcRect t="-2166" b="-2166"/>
          <a:stretch>
            <a:fillRect/>
          </a:stretch>
        </p:blipFill>
        <p:spPr>
          <a:xfrm>
            <a:off x="381000" y="301625"/>
            <a:ext cx="6527800" cy="2952886"/>
          </a:xfrm>
        </p:spPr>
      </p:pic>
      <p:pic>
        <p:nvPicPr>
          <p:cNvPr id="6" name="Picture 5" descr="N Water assessment model.png"/>
          <p:cNvPicPr>
            <a:picLocks noChangeAspect="1"/>
          </p:cNvPicPr>
          <p:nvPr/>
        </p:nvPicPr>
        <p:blipFill>
          <a:blip r:embed="rId4"/>
          <a:stretch>
            <a:fillRect/>
          </a:stretch>
        </p:blipFill>
        <p:spPr>
          <a:xfrm>
            <a:off x="395614" y="3364600"/>
            <a:ext cx="6436986" cy="296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225425"/>
            <a:ext cx="11328400" cy="1325563"/>
          </a:xfrm>
        </p:spPr>
        <p:txBody>
          <a:bodyPr/>
          <a:lstStyle/>
          <a:p>
            <a:r>
              <a:rPr lang="en-US" dirty="0"/>
              <a:t>Probability of Increase for Landed Catch Levels *</a:t>
            </a:r>
          </a:p>
        </p:txBody>
      </p:sp>
      <p:graphicFrame>
        <p:nvGraphicFramePr>
          <p:cNvPr id="4" name="Content Placeholder 3"/>
          <p:cNvGraphicFramePr>
            <a:graphicFrameLocks noGrp="1"/>
          </p:cNvGraphicFramePr>
          <p:nvPr>
            <p:ph idx="1"/>
          </p:nvPr>
        </p:nvGraphicFramePr>
        <p:xfrm>
          <a:off x="1219201" y="1752604"/>
          <a:ext cx="7099299" cy="4907240"/>
        </p:xfrm>
        <a:graphic>
          <a:graphicData uri="http://schemas.openxmlformats.org/drawingml/2006/table">
            <a:tbl>
              <a:tblPr firstRow="1" bandRow="1">
                <a:tableStyleId>{5C22544A-7EE6-4342-B048-85BDC9FD1C3A}</a:tableStyleId>
              </a:tblPr>
              <a:tblGrid>
                <a:gridCol w="2366433">
                  <a:extLst>
                    <a:ext uri="{9D8B030D-6E8A-4147-A177-3AD203B41FA5}">
                      <a16:colId xmlns:a16="http://schemas.microsoft.com/office/drawing/2014/main" val="20000"/>
                    </a:ext>
                  </a:extLst>
                </a:gridCol>
                <a:gridCol w="2366433">
                  <a:extLst>
                    <a:ext uri="{9D8B030D-6E8A-4147-A177-3AD203B41FA5}">
                      <a16:colId xmlns:a16="http://schemas.microsoft.com/office/drawing/2014/main" val="20001"/>
                    </a:ext>
                  </a:extLst>
                </a:gridCol>
                <a:gridCol w="2366433">
                  <a:extLst>
                    <a:ext uri="{9D8B030D-6E8A-4147-A177-3AD203B41FA5}">
                      <a16:colId xmlns:a16="http://schemas.microsoft.com/office/drawing/2014/main" val="20002"/>
                    </a:ext>
                  </a:extLst>
                </a:gridCol>
              </a:tblGrid>
              <a:tr h="97539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1" i="1" kern="1200" dirty="0">
                          <a:solidFill>
                            <a:schemeClr val="lt1"/>
                          </a:solidFill>
                          <a:latin typeface="+mn-lt"/>
                          <a:ea typeface="+mn-ea"/>
                          <a:cs typeface="+mn-cs"/>
                        </a:rPr>
                        <a:t>Probability of Meeting Management Objectives </a:t>
                      </a:r>
                      <a:endParaRPr lang="en-US" sz="2400" dirty="0"/>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1" i="1" kern="1200" dirty="0">
                          <a:solidFill>
                            <a:schemeClr val="lt1"/>
                          </a:solidFill>
                          <a:latin typeface="+mn-lt"/>
                          <a:ea typeface="+mn-ea"/>
                          <a:cs typeface="+mn-cs"/>
                        </a:rPr>
                        <a:t>Landed Catch of Belugas in West Greenland </a:t>
                      </a:r>
                      <a:endParaRPr lang="en-US" sz="2400" dirty="0"/>
                    </a:p>
                    <a:p>
                      <a:pPr algn="l" fontAlgn="b"/>
                      <a:endParaRPr lang="en-US" sz="1000" b="0" i="0" u="none" strike="noStrike" dirty="0">
                        <a:latin typeface="Verdana"/>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1" kern="1200" dirty="0">
                          <a:solidFill>
                            <a:schemeClr val="lt1"/>
                          </a:solidFill>
                          <a:latin typeface="+mn-lt"/>
                          <a:ea typeface="+mn-ea"/>
                          <a:cs typeface="+mn-cs"/>
                        </a:rPr>
                        <a:t>Landed Catch of Belugas in Qaanaaq </a:t>
                      </a:r>
                      <a:endParaRPr lang="en-US" sz="2400" dirty="0"/>
                    </a:p>
                    <a:p>
                      <a:endParaRPr lang="en-US" dirty="0"/>
                    </a:p>
                  </a:txBody>
                  <a:tcPr anchor="b"/>
                </a:tc>
                <a:extLst>
                  <a:ext uri="{0D108BD9-81ED-4DB2-BD59-A6C34878D82A}">
                    <a16:rowId xmlns:a16="http://schemas.microsoft.com/office/drawing/2014/main" val="10000"/>
                  </a:ext>
                </a:extLst>
              </a:tr>
              <a:tr h="343150">
                <a:tc>
                  <a:txBody>
                    <a:bodyPr/>
                    <a:lstStyle/>
                    <a:p>
                      <a:pPr algn="ctr" fontAlgn="b"/>
                      <a:r>
                        <a:rPr lang="en-US" sz="1800" b="0" i="0" u="none" strike="noStrike" baseline="0" dirty="0">
                          <a:latin typeface="Verdana"/>
                        </a:rPr>
                        <a:t>0.5</a:t>
                      </a:r>
                    </a:p>
                  </a:txBody>
                  <a:tcPr marL="12700" marR="12700" marT="12700" marB="0" anchor="b"/>
                </a:tc>
                <a:tc>
                  <a:txBody>
                    <a:bodyPr/>
                    <a:lstStyle/>
                    <a:p>
                      <a:pPr algn="ctr" fontAlgn="b"/>
                      <a:r>
                        <a:rPr lang="en-US" sz="1800" b="0" i="0" u="none" strike="noStrike" baseline="0">
                          <a:latin typeface="Verdana"/>
                        </a:rPr>
                        <a:t>354</a:t>
                      </a:r>
                    </a:p>
                  </a:txBody>
                  <a:tcPr marL="12700" marR="12700" marT="12700" marB="0" anchor="b"/>
                </a:tc>
                <a:tc>
                  <a:txBody>
                    <a:bodyPr/>
                    <a:lstStyle/>
                    <a:p>
                      <a:pPr algn="ctr" fontAlgn="b"/>
                      <a:r>
                        <a:rPr lang="en-US" sz="1800" b="0" i="0" u="none" strike="noStrike" baseline="0">
                          <a:latin typeface="Verdana"/>
                        </a:rPr>
                        <a:t>44</a:t>
                      </a:r>
                    </a:p>
                  </a:txBody>
                  <a:tcPr marL="12700" marR="12700" marT="12700" marB="0" anchor="b"/>
                </a:tc>
                <a:extLst>
                  <a:ext uri="{0D108BD9-81ED-4DB2-BD59-A6C34878D82A}">
                    <a16:rowId xmlns:a16="http://schemas.microsoft.com/office/drawing/2014/main" val="10001"/>
                  </a:ext>
                </a:extLst>
              </a:tr>
              <a:tr h="343150">
                <a:tc>
                  <a:txBody>
                    <a:bodyPr/>
                    <a:lstStyle/>
                    <a:p>
                      <a:pPr algn="ctr" fontAlgn="b"/>
                      <a:r>
                        <a:rPr lang="en-US" sz="1800" b="0" i="0" u="none" strike="noStrike" baseline="0">
                          <a:latin typeface="Verdana"/>
                        </a:rPr>
                        <a:t>0.55</a:t>
                      </a:r>
                    </a:p>
                  </a:txBody>
                  <a:tcPr marL="12700" marR="12700" marT="12700" marB="0" anchor="b"/>
                </a:tc>
                <a:tc>
                  <a:txBody>
                    <a:bodyPr/>
                    <a:lstStyle/>
                    <a:p>
                      <a:pPr algn="ctr" fontAlgn="b"/>
                      <a:r>
                        <a:rPr lang="en-US" sz="1800" b="0" i="0" u="none" strike="noStrike" baseline="0" dirty="0">
                          <a:latin typeface="Verdana"/>
                        </a:rPr>
                        <a:t>333</a:t>
                      </a:r>
                    </a:p>
                  </a:txBody>
                  <a:tcPr marL="12700" marR="12700" marT="12700" marB="0" anchor="b"/>
                </a:tc>
                <a:tc>
                  <a:txBody>
                    <a:bodyPr/>
                    <a:lstStyle/>
                    <a:p>
                      <a:pPr algn="ctr" fontAlgn="b"/>
                      <a:r>
                        <a:rPr lang="en-US" sz="1800" b="0" i="0" u="none" strike="noStrike" baseline="0" dirty="0">
                          <a:latin typeface="Verdana"/>
                        </a:rPr>
                        <a:t>42</a:t>
                      </a:r>
                    </a:p>
                  </a:txBody>
                  <a:tcPr marL="12700" marR="12700" marT="12700" marB="0" anchor="b"/>
                </a:tc>
                <a:extLst>
                  <a:ext uri="{0D108BD9-81ED-4DB2-BD59-A6C34878D82A}">
                    <a16:rowId xmlns:a16="http://schemas.microsoft.com/office/drawing/2014/main" val="10002"/>
                  </a:ext>
                </a:extLst>
              </a:tr>
              <a:tr h="343150">
                <a:tc>
                  <a:txBody>
                    <a:bodyPr/>
                    <a:lstStyle/>
                    <a:p>
                      <a:pPr algn="ctr" fontAlgn="b"/>
                      <a:r>
                        <a:rPr lang="en-US" sz="1800" b="0" i="0" u="none" strike="noStrike" baseline="0">
                          <a:latin typeface="Verdana"/>
                        </a:rPr>
                        <a:t>0.6</a:t>
                      </a:r>
                    </a:p>
                  </a:txBody>
                  <a:tcPr marL="12700" marR="12700" marT="12700" marB="0" anchor="b"/>
                </a:tc>
                <a:tc>
                  <a:txBody>
                    <a:bodyPr/>
                    <a:lstStyle/>
                    <a:p>
                      <a:pPr algn="ctr" fontAlgn="b"/>
                      <a:r>
                        <a:rPr lang="en-US" sz="1800" b="0" i="0" u="none" strike="noStrike" baseline="0">
                          <a:latin typeface="Verdana"/>
                        </a:rPr>
                        <a:t>313</a:t>
                      </a:r>
                    </a:p>
                  </a:txBody>
                  <a:tcPr marL="12700" marR="12700" marT="12700" marB="0" anchor="b"/>
                </a:tc>
                <a:tc>
                  <a:txBody>
                    <a:bodyPr/>
                    <a:lstStyle/>
                    <a:p>
                      <a:pPr algn="ctr" fontAlgn="b"/>
                      <a:r>
                        <a:rPr lang="en-US" sz="1800" b="0" i="0" u="none" strike="noStrike" baseline="0" dirty="0">
                          <a:latin typeface="Verdana"/>
                        </a:rPr>
                        <a:t>41</a:t>
                      </a:r>
                    </a:p>
                  </a:txBody>
                  <a:tcPr marL="12700" marR="12700" marT="12700" marB="0" anchor="b"/>
                </a:tc>
                <a:extLst>
                  <a:ext uri="{0D108BD9-81ED-4DB2-BD59-A6C34878D82A}">
                    <a16:rowId xmlns:a16="http://schemas.microsoft.com/office/drawing/2014/main" val="10003"/>
                  </a:ext>
                </a:extLst>
              </a:tr>
              <a:tr h="343150">
                <a:tc>
                  <a:txBody>
                    <a:bodyPr/>
                    <a:lstStyle/>
                    <a:p>
                      <a:pPr algn="ctr" fontAlgn="b"/>
                      <a:r>
                        <a:rPr lang="en-US" sz="1800" b="0" i="0" u="none" strike="noStrike" baseline="0">
                          <a:latin typeface="Verdana"/>
                        </a:rPr>
                        <a:t>0.65</a:t>
                      </a:r>
                    </a:p>
                  </a:txBody>
                  <a:tcPr marL="12700" marR="12700" marT="12700" marB="0" anchor="b"/>
                </a:tc>
                <a:tc>
                  <a:txBody>
                    <a:bodyPr/>
                    <a:lstStyle/>
                    <a:p>
                      <a:pPr algn="ctr" fontAlgn="b"/>
                      <a:r>
                        <a:rPr lang="en-US" sz="1800" b="0" i="0" u="none" strike="noStrike" baseline="0">
                          <a:latin typeface="Verdana"/>
                        </a:rPr>
                        <a:t>289</a:t>
                      </a:r>
                    </a:p>
                  </a:txBody>
                  <a:tcPr marL="12700" marR="12700" marT="12700" marB="0" anchor="b"/>
                </a:tc>
                <a:tc>
                  <a:txBody>
                    <a:bodyPr/>
                    <a:lstStyle/>
                    <a:p>
                      <a:pPr algn="ctr" fontAlgn="b"/>
                      <a:r>
                        <a:rPr lang="en-US" sz="1800" b="0" i="0" u="none" strike="noStrike" baseline="0" dirty="0">
                          <a:latin typeface="Verdana"/>
                        </a:rPr>
                        <a:t>39</a:t>
                      </a:r>
                    </a:p>
                  </a:txBody>
                  <a:tcPr marL="12700" marR="12700" marT="12700" marB="0" anchor="b"/>
                </a:tc>
                <a:extLst>
                  <a:ext uri="{0D108BD9-81ED-4DB2-BD59-A6C34878D82A}">
                    <a16:rowId xmlns:a16="http://schemas.microsoft.com/office/drawing/2014/main" val="10004"/>
                  </a:ext>
                </a:extLst>
              </a:tr>
              <a:tr h="343150">
                <a:tc>
                  <a:txBody>
                    <a:bodyPr/>
                    <a:lstStyle/>
                    <a:p>
                      <a:pPr algn="ctr" fontAlgn="b"/>
                      <a:r>
                        <a:rPr lang="en-US" sz="1800" b="0" i="0" u="none" strike="noStrike" baseline="0">
                          <a:latin typeface="Verdana"/>
                        </a:rPr>
                        <a:t>0.7</a:t>
                      </a:r>
                    </a:p>
                  </a:txBody>
                  <a:tcPr marL="12700" marR="12700" marT="12700" marB="0" anchor="b"/>
                </a:tc>
                <a:tc>
                  <a:txBody>
                    <a:bodyPr/>
                    <a:lstStyle/>
                    <a:p>
                      <a:pPr algn="ctr" fontAlgn="b"/>
                      <a:r>
                        <a:rPr lang="en-US" sz="1800" b="0" i="0" u="none" strike="noStrike" baseline="0">
                          <a:latin typeface="Verdana"/>
                        </a:rPr>
                        <a:t>265</a:t>
                      </a:r>
                    </a:p>
                  </a:txBody>
                  <a:tcPr marL="12700" marR="12700" marT="12700" marB="0" anchor="b"/>
                </a:tc>
                <a:tc>
                  <a:txBody>
                    <a:bodyPr/>
                    <a:lstStyle/>
                    <a:p>
                      <a:pPr algn="ctr" fontAlgn="b"/>
                      <a:r>
                        <a:rPr lang="en-US" sz="1800" b="0" i="0" u="none" strike="noStrike" baseline="0" dirty="0">
                          <a:latin typeface="Verdana"/>
                        </a:rPr>
                        <a:t>37</a:t>
                      </a:r>
                    </a:p>
                  </a:txBody>
                  <a:tcPr marL="12700" marR="12700" marT="12700" marB="0" anchor="b"/>
                </a:tc>
                <a:extLst>
                  <a:ext uri="{0D108BD9-81ED-4DB2-BD59-A6C34878D82A}">
                    <a16:rowId xmlns:a16="http://schemas.microsoft.com/office/drawing/2014/main" val="10005"/>
                  </a:ext>
                </a:extLst>
              </a:tr>
              <a:tr h="343150">
                <a:tc>
                  <a:txBody>
                    <a:bodyPr/>
                    <a:lstStyle/>
                    <a:p>
                      <a:pPr algn="ctr" fontAlgn="b"/>
                      <a:r>
                        <a:rPr lang="en-US" sz="1800" b="0" i="0" u="none" strike="noStrike" baseline="0">
                          <a:latin typeface="Verdana"/>
                        </a:rPr>
                        <a:t>0.75</a:t>
                      </a:r>
                    </a:p>
                  </a:txBody>
                  <a:tcPr marL="12700" marR="12700" marT="12700" marB="0" anchor="b"/>
                </a:tc>
                <a:tc>
                  <a:txBody>
                    <a:bodyPr/>
                    <a:lstStyle/>
                    <a:p>
                      <a:pPr algn="ctr" fontAlgn="b"/>
                      <a:r>
                        <a:rPr lang="en-US" sz="1800" b="0" i="0" u="none" strike="noStrike" baseline="0">
                          <a:latin typeface="Verdana"/>
                        </a:rPr>
                        <a:t>242</a:t>
                      </a:r>
                    </a:p>
                  </a:txBody>
                  <a:tcPr marL="12700" marR="12700" marT="12700" marB="0" anchor="b"/>
                </a:tc>
                <a:tc>
                  <a:txBody>
                    <a:bodyPr/>
                    <a:lstStyle/>
                    <a:p>
                      <a:pPr algn="ctr" fontAlgn="b"/>
                      <a:r>
                        <a:rPr lang="en-US" sz="1800" b="0" i="0" u="none" strike="noStrike" baseline="0" dirty="0">
                          <a:latin typeface="Verdana"/>
                        </a:rPr>
                        <a:t>36</a:t>
                      </a:r>
                    </a:p>
                  </a:txBody>
                  <a:tcPr marL="12700" marR="12700" marT="12700" marB="0" anchor="b"/>
                </a:tc>
                <a:extLst>
                  <a:ext uri="{0D108BD9-81ED-4DB2-BD59-A6C34878D82A}">
                    <a16:rowId xmlns:a16="http://schemas.microsoft.com/office/drawing/2014/main" val="10006"/>
                  </a:ext>
                </a:extLst>
              </a:tr>
              <a:tr h="343150">
                <a:tc>
                  <a:txBody>
                    <a:bodyPr/>
                    <a:lstStyle/>
                    <a:p>
                      <a:pPr algn="ctr" fontAlgn="b"/>
                      <a:r>
                        <a:rPr lang="en-US" sz="1800" b="0" i="0" u="none" strike="noStrike" baseline="0">
                          <a:latin typeface="Verdana"/>
                        </a:rPr>
                        <a:t>0.8</a:t>
                      </a:r>
                    </a:p>
                  </a:txBody>
                  <a:tcPr marL="12700" marR="12700" marT="12700" marB="0" anchor="b"/>
                </a:tc>
                <a:tc>
                  <a:txBody>
                    <a:bodyPr/>
                    <a:lstStyle/>
                    <a:p>
                      <a:pPr algn="ctr" fontAlgn="b"/>
                      <a:r>
                        <a:rPr lang="en-US" sz="1800" b="0" i="0" u="none" strike="noStrike" baseline="0">
                          <a:latin typeface="Verdana"/>
                        </a:rPr>
                        <a:t>217</a:t>
                      </a:r>
                    </a:p>
                  </a:txBody>
                  <a:tcPr marL="12700" marR="12700" marT="12700" marB="0" anchor="b"/>
                </a:tc>
                <a:tc>
                  <a:txBody>
                    <a:bodyPr/>
                    <a:lstStyle/>
                    <a:p>
                      <a:pPr algn="ctr" fontAlgn="b"/>
                      <a:r>
                        <a:rPr lang="en-US" sz="1800" b="0" i="0" u="none" strike="noStrike" baseline="0" dirty="0">
                          <a:latin typeface="Verdana"/>
                        </a:rPr>
                        <a:t>34</a:t>
                      </a:r>
                    </a:p>
                  </a:txBody>
                  <a:tcPr marL="12700" marR="12700" marT="12700" marB="0" anchor="b"/>
                </a:tc>
                <a:extLst>
                  <a:ext uri="{0D108BD9-81ED-4DB2-BD59-A6C34878D82A}">
                    <a16:rowId xmlns:a16="http://schemas.microsoft.com/office/drawing/2014/main" val="10007"/>
                  </a:ext>
                </a:extLst>
              </a:tr>
              <a:tr h="343150">
                <a:tc>
                  <a:txBody>
                    <a:bodyPr/>
                    <a:lstStyle/>
                    <a:p>
                      <a:pPr algn="ctr" fontAlgn="b"/>
                      <a:r>
                        <a:rPr lang="en-US" sz="1800" b="0" i="0" u="none" strike="noStrike" baseline="0">
                          <a:latin typeface="Verdana"/>
                        </a:rPr>
                        <a:t>0.85</a:t>
                      </a:r>
                    </a:p>
                  </a:txBody>
                  <a:tcPr marL="12700" marR="12700" marT="12700" marB="0" anchor="b"/>
                </a:tc>
                <a:tc>
                  <a:txBody>
                    <a:bodyPr/>
                    <a:lstStyle/>
                    <a:p>
                      <a:pPr algn="ctr" fontAlgn="b"/>
                      <a:r>
                        <a:rPr lang="en-US" sz="1800" b="0" i="0" u="none" strike="noStrike" baseline="0">
                          <a:latin typeface="Verdana"/>
                        </a:rPr>
                        <a:t>186</a:t>
                      </a:r>
                    </a:p>
                  </a:txBody>
                  <a:tcPr marL="12700" marR="12700" marT="12700" marB="0" anchor="b"/>
                </a:tc>
                <a:tc>
                  <a:txBody>
                    <a:bodyPr/>
                    <a:lstStyle/>
                    <a:p>
                      <a:pPr algn="ctr" fontAlgn="b"/>
                      <a:r>
                        <a:rPr lang="en-US" sz="1800" b="0" i="0" u="none" strike="noStrike" baseline="0" dirty="0">
                          <a:latin typeface="Verdana"/>
                        </a:rPr>
                        <a:t>31</a:t>
                      </a:r>
                    </a:p>
                  </a:txBody>
                  <a:tcPr marL="12700" marR="12700" marT="12700" marB="0" anchor="b"/>
                </a:tc>
                <a:extLst>
                  <a:ext uri="{0D108BD9-81ED-4DB2-BD59-A6C34878D82A}">
                    <a16:rowId xmlns:a16="http://schemas.microsoft.com/office/drawing/2014/main" val="10008"/>
                  </a:ext>
                </a:extLst>
              </a:tr>
              <a:tr h="343150">
                <a:tc>
                  <a:txBody>
                    <a:bodyPr/>
                    <a:lstStyle/>
                    <a:p>
                      <a:pPr algn="ctr" fontAlgn="b"/>
                      <a:r>
                        <a:rPr lang="en-US" sz="1800" b="0" i="0" u="none" strike="noStrike" baseline="0">
                          <a:latin typeface="Verdana"/>
                        </a:rPr>
                        <a:t>0.9</a:t>
                      </a:r>
                    </a:p>
                  </a:txBody>
                  <a:tcPr marL="12700" marR="12700" marT="12700" marB="0" anchor="b"/>
                </a:tc>
                <a:tc>
                  <a:txBody>
                    <a:bodyPr/>
                    <a:lstStyle/>
                    <a:p>
                      <a:pPr algn="ctr" fontAlgn="b"/>
                      <a:r>
                        <a:rPr lang="en-US" sz="1800" b="0" i="0" u="none" strike="noStrike" baseline="0">
                          <a:latin typeface="Verdana"/>
                        </a:rPr>
                        <a:t>154</a:t>
                      </a:r>
                    </a:p>
                  </a:txBody>
                  <a:tcPr marL="12700" marR="12700" marT="12700" marB="0" anchor="b"/>
                </a:tc>
                <a:tc>
                  <a:txBody>
                    <a:bodyPr/>
                    <a:lstStyle/>
                    <a:p>
                      <a:pPr algn="ctr" fontAlgn="b"/>
                      <a:r>
                        <a:rPr lang="en-US" sz="1800" b="0" i="0" u="none" strike="noStrike" baseline="0" dirty="0">
                          <a:latin typeface="Verdana"/>
                        </a:rPr>
                        <a:t>29</a:t>
                      </a:r>
                    </a:p>
                  </a:txBody>
                  <a:tcPr marL="12700" marR="12700" marT="12700" marB="0" anchor="b"/>
                </a:tc>
                <a:extLst>
                  <a:ext uri="{0D108BD9-81ED-4DB2-BD59-A6C34878D82A}">
                    <a16:rowId xmlns:a16="http://schemas.microsoft.com/office/drawing/2014/main" val="10009"/>
                  </a:ext>
                </a:extLst>
              </a:tr>
              <a:tr h="343150">
                <a:tc>
                  <a:txBody>
                    <a:bodyPr/>
                    <a:lstStyle/>
                    <a:p>
                      <a:pPr algn="ctr" fontAlgn="b"/>
                      <a:r>
                        <a:rPr lang="en-US" sz="1800" b="0" i="0" u="none" strike="noStrike" baseline="0" dirty="0">
                          <a:latin typeface="Verdana"/>
                        </a:rPr>
                        <a:t>0.95</a:t>
                      </a:r>
                    </a:p>
                  </a:txBody>
                  <a:tcPr marL="12700" marR="12700" marT="12700" marB="0" anchor="b"/>
                </a:tc>
                <a:tc>
                  <a:txBody>
                    <a:bodyPr/>
                    <a:lstStyle/>
                    <a:p>
                      <a:pPr algn="ctr" fontAlgn="b"/>
                      <a:r>
                        <a:rPr lang="en-US" sz="1800" b="0" i="0" u="none" strike="noStrike" baseline="0">
                          <a:latin typeface="Verdana"/>
                        </a:rPr>
                        <a:t>113</a:t>
                      </a:r>
                    </a:p>
                  </a:txBody>
                  <a:tcPr marL="12700" marR="12700" marT="12700" marB="0" anchor="b"/>
                </a:tc>
                <a:tc>
                  <a:txBody>
                    <a:bodyPr/>
                    <a:lstStyle/>
                    <a:p>
                      <a:pPr algn="ctr" fontAlgn="b"/>
                      <a:r>
                        <a:rPr lang="en-US" sz="1800" b="0" i="0" u="none" strike="noStrike" baseline="0" dirty="0">
                          <a:latin typeface="Verdana"/>
                        </a:rPr>
                        <a:t>23</a:t>
                      </a:r>
                    </a:p>
                  </a:txBody>
                  <a:tcPr marL="12700" marR="12700" marT="12700" marB="0" anchor="b"/>
                </a:tc>
                <a:extLst>
                  <a:ext uri="{0D108BD9-81ED-4DB2-BD59-A6C34878D82A}">
                    <a16:rowId xmlns:a16="http://schemas.microsoft.com/office/drawing/2014/main" val="10010"/>
                  </a:ext>
                </a:extLst>
              </a:tr>
            </a:tbl>
          </a:graphicData>
        </a:graphic>
      </p:graphicFrame>
      <p:sp>
        <p:nvSpPr>
          <p:cNvPr id="5" name="TextBox 4"/>
          <p:cNvSpPr txBox="1"/>
          <p:nvPr/>
        </p:nvSpPr>
        <p:spPr>
          <a:xfrm>
            <a:off x="9093200" y="1651000"/>
            <a:ext cx="2692400" cy="3375282"/>
          </a:xfrm>
          <a:prstGeom prst="rect">
            <a:avLst/>
          </a:prstGeom>
          <a:noFill/>
        </p:spPr>
        <p:txBody>
          <a:bodyPr wrap="square" rtlCol="0">
            <a:spAutoFit/>
          </a:bodyPr>
          <a:lstStyle/>
          <a:p>
            <a:r>
              <a:rPr lang="en-US" sz="3200" baseline="30000" dirty="0"/>
              <a:t>* Following request 1.6.5 from the NAMMCO Council (2017)  the JWG has provided advice with recommendations on total landings instead of total removals as was done in earlier assessments.</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Advice for West Greenland</a:t>
            </a:r>
          </a:p>
        </p:txBody>
      </p:sp>
      <p:sp>
        <p:nvSpPr>
          <p:cNvPr id="3" name="Content Placeholder 2"/>
          <p:cNvSpPr>
            <a:spLocks noGrp="1"/>
          </p:cNvSpPr>
          <p:nvPr>
            <p:ph idx="1"/>
          </p:nvPr>
        </p:nvSpPr>
        <p:spPr/>
        <p:txBody>
          <a:bodyPr>
            <a:normAutofit fontScale="92500" lnSpcReduction="10000"/>
          </a:bodyPr>
          <a:lstStyle/>
          <a:p>
            <a:pPr>
              <a:buNone/>
            </a:pPr>
            <a:r>
              <a:rPr lang="en-US" dirty="0"/>
              <a:t>The JWG </a:t>
            </a:r>
            <a:r>
              <a:rPr lang="en-US" b="1" dirty="0"/>
              <a:t>reiterated </a:t>
            </a:r>
            <a:r>
              <a:rPr lang="en-US" dirty="0"/>
              <a:t>advice from 2005 and 2012 (amended to account for the new North Water assessment) and </a:t>
            </a:r>
            <a:r>
              <a:rPr lang="en-US" b="1" dirty="0"/>
              <a:t>recommended </a:t>
            </a:r>
            <a:r>
              <a:rPr lang="en-US" dirty="0"/>
              <a:t>the following seasonal closures: </a:t>
            </a:r>
          </a:p>
          <a:p>
            <a:r>
              <a:rPr lang="en-US" dirty="0"/>
              <a:t>Northern (</a:t>
            </a:r>
            <a:r>
              <a:rPr lang="en-US" dirty="0" err="1"/>
              <a:t>Uummannaq</a:t>
            </a:r>
            <a:r>
              <a:rPr lang="en-US" dirty="0"/>
              <a:t>, </a:t>
            </a:r>
            <a:r>
              <a:rPr lang="en-US" dirty="0" err="1"/>
              <a:t>Upernavik</a:t>
            </a:r>
            <a:r>
              <a:rPr lang="en-US" dirty="0"/>
              <a:t>, Savissivik): June through August </a:t>
            </a:r>
          </a:p>
          <a:p>
            <a:r>
              <a:rPr lang="en-US" dirty="0"/>
              <a:t>Central (</a:t>
            </a:r>
            <a:r>
              <a:rPr lang="en-US" dirty="0" err="1"/>
              <a:t>Disko</a:t>
            </a:r>
            <a:r>
              <a:rPr lang="en-US" dirty="0"/>
              <a:t> Bay): June through October</a:t>
            </a:r>
          </a:p>
          <a:p>
            <a:r>
              <a:rPr lang="en-US" dirty="0"/>
              <a:t>Southern (South of </a:t>
            </a:r>
            <a:r>
              <a:rPr lang="en-US" dirty="0" err="1"/>
              <a:t>Kangaatsiaq</a:t>
            </a:r>
            <a:r>
              <a:rPr lang="en-US" dirty="0"/>
              <a:t>): May through October. </a:t>
            </a:r>
          </a:p>
          <a:p>
            <a:pPr>
              <a:buNone/>
            </a:pPr>
            <a:r>
              <a:rPr lang="en-US" dirty="0"/>
              <a:t>Furthermore, the JWG also </a:t>
            </a:r>
            <a:r>
              <a:rPr lang="en-US" b="1" dirty="0"/>
              <a:t>reiterated </a:t>
            </a:r>
            <a:r>
              <a:rPr lang="en-US" dirty="0"/>
              <a:t>its previous </a:t>
            </a:r>
            <a:r>
              <a:rPr lang="en-US" b="1" dirty="0"/>
              <a:t>recommendation </a:t>
            </a:r>
            <a:r>
              <a:rPr lang="en-US" dirty="0"/>
              <a:t>that for the area south of 65°N, no harvesting of beluga be allowed at any time. </a:t>
            </a:r>
          </a:p>
          <a:p>
            <a:pPr>
              <a:buNone/>
            </a:pPr>
            <a:r>
              <a:rPr lang="en-US" dirty="0"/>
              <a:t>The function of these closures is to protect the few beluga that may remain from historical summer aggregations in Greenland, and to allow for the possibility of reestablishment of the aggregations.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Advice for Qaanaaq (North Water)</a:t>
            </a:r>
          </a:p>
        </p:txBody>
      </p:sp>
      <p:sp>
        <p:nvSpPr>
          <p:cNvPr id="3" name="Content Placeholder 2"/>
          <p:cNvSpPr>
            <a:spLocks noGrp="1"/>
          </p:cNvSpPr>
          <p:nvPr>
            <p:ph idx="1"/>
          </p:nvPr>
        </p:nvSpPr>
        <p:spPr/>
        <p:txBody>
          <a:bodyPr/>
          <a:lstStyle/>
          <a:p>
            <a:r>
              <a:rPr lang="en-US" dirty="0"/>
              <a:t>Earlier recommendations that belugas should be protected in Qaanaaq during summer (July-August) due to the scarcity of animals in the area in that season and the uncertainty of which stock they originated from are now revised in light of this presumed North Water stock. The JWG now recommends that any landed catches during the summer as well as other seasons should be counted against the same North Water stock quota. </a:t>
            </a:r>
          </a:p>
          <a:p>
            <a:endParaRPr lang="en-US" dirty="0"/>
          </a:p>
        </p:txBody>
      </p:sp>
    </p:spTree>
  </p:cSld>
  <p:clrMapOvr>
    <a:masterClrMapping/>
  </p:clrMapOvr>
</p:sld>
</file>

<file path=ppt/theme/theme1.xml><?xml version="1.0" encoding="utf-8"?>
<a:theme xmlns:a="http://schemas.openxmlformats.org/drawingml/2006/main" name="Office-tema">
  <a:themeElements>
    <a:clrScheme name="Nammco">
      <a:dk1>
        <a:sysClr val="windowText" lastClr="000000"/>
      </a:dk1>
      <a:lt1>
        <a:sysClr val="window" lastClr="FFFFFF"/>
      </a:lt1>
      <a:dk2>
        <a:srgbClr val="373545"/>
      </a:dk2>
      <a:lt2>
        <a:srgbClr val="CEDBE6"/>
      </a:lt2>
      <a:accent1>
        <a:srgbClr val="306670"/>
      </a:accent1>
      <a:accent2>
        <a:srgbClr val="58B6C0"/>
      </a:accent2>
      <a:accent3>
        <a:srgbClr val="75BDA7"/>
      </a:accent3>
      <a:accent4>
        <a:srgbClr val="7A8C8E"/>
      </a:accent4>
      <a:accent5>
        <a:srgbClr val="84ACB6"/>
      </a:accent5>
      <a:accent6>
        <a:srgbClr val="2683C6"/>
      </a:accent6>
      <a:hlink>
        <a:srgbClr val="0000EE"/>
      </a:hlink>
      <a:folHlink>
        <a:srgbClr val="551A8B"/>
      </a:folHlink>
    </a:clrScheme>
    <a:fontScheme name="Namm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Presentations_NAMMCO28" id="{8122E191-8049-134A-BDA7-3271737022DD}" vid="{E58158A6-651F-974F-8CCD-2CC3B02889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FB6563C956ACD4BA11800481603AD04" ma:contentTypeVersion="15" ma:contentTypeDescription="Create a new document." ma:contentTypeScope="" ma:versionID="8a83bd32f78b993a555dde21fc49c791">
  <xsd:schema xmlns:xsd="http://www.w3.org/2001/XMLSchema" xmlns:xs="http://www.w3.org/2001/XMLSchema" xmlns:p="http://schemas.microsoft.com/office/2006/metadata/properties" xmlns:ns1="http://schemas.microsoft.com/sharepoint/v3" xmlns:ns2="f77bcf21-8253-4cc3-8c40-41b0972828a8" xmlns:ns3="1f086e5d-0caa-479e-bdbd-34b51f632aa6" targetNamespace="http://schemas.microsoft.com/office/2006/metadata/properties" ma:root="true" ma:fieldsID="27a2997699c053e75efd32a1779788fa" ns1:_="" ns2:_="" ns3:_="">
    <xsd:import namespace="http://schemas.microsoft.com/sharepoint/v3"/>
    <xsd:import namespace="f77bcf21-8253-4cc3-8c40-41b0972828a8"/>
    <xsd:import namespace="1f086e5d-0caa-479e-bdbd-34b51f632aa6"/>
    <xsd:element name="properties">
      <xsd:complexType>
        <xsd:sequence>
          <xsd:element name="documentManagement">
            <xsd:complexType>
              <xsd:all>
                <xsd:element ref="ns1:_dlc_ExpireDateSaved" minOccurs="0"/>
                <xsd:element ref="ns1:_dlc_ExpireDate" minOccurs="0"/>
                <xsd:element ref="ns1:_dlc_Exempt"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8" nillable="true" ma:displayName="Original Expiration Date" ma:hidden="true" ma:internalName="_dlc_ExpireDateSaved" ma:readOnly="true">
      <xsd:simpleType>
        <xsd:restriction base="dms:DateTime"/>
      </xsd:simpleType>
    </xsd:element>
    <xsd:element name="_dlc_ExpireDate" ma:index="9" nillable="true" ma:displayName="Expiration Date" ma:hidden="true" ma:internalName="_dlc_ExpireDate" ma:readOnly="true">
      <xsd:simpleType>
        <xsd:restriction base="dms:DateTime"/>
      </xsd:simpleType>
    </xsd:element>
    <xsd:element name="_dlc_Exempt" ma:index="1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77bcf21-8253-4cc3-8c40-41b0972828a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086e5d-0caa-479e-bdbd-34b51f632aa6"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651FB5-5C22-4343-8226-1BF78595629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456A9AE-B66E-46E8-B47A-FB55664FE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7bcf21-8253-4cc3-8c40-41b0972828a8"/>
    <ds:schemaRef ds:uri="1f086e5d-0caa-479e-bdbd-34b51f632a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E30D40-C7B2-4593-AF58-72E3273C41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Office-tema</Template>
  <TotalTime>555</TotalTime>
  <Words>1137</Words>
  <Application>Microsoft Office PowerPoint</Application>
  <PresentationFormat>Widescreen</PresentationFormat>
  <Paragraphs>77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Office-tema</vt:lpstr>
      <vt:lpstr>SCIENTIFIC COMMITTEE  JOINT WORKING GROUP  ON NARWHAL AND BELUGA Beluga Assessment</vt:lpstr>
      <vt:lpstr>High Arctic-Baffin Bay Belugas</vt:lpstr>
      <vt:lpstr>April 2018 Aerial Survey</vt:lpstr>
      <vt:lpstr>Assessment Model Results</vt:lpstr>
      <vt:lpstr>Probability of Increase for Landed Catch Levels *</vt:lpstr>
      <vt:lpstr>Additional Advice for West Greenland</vt:lpstr>
      <vt:lpstr>Additional Advice for Qaanaaq (North Water)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COMMITTEE  AD HOC WORKING GROUP ON NARWHAL IN EAST GREENLAND</dc:title>
  <dc:creator>Mana Elise Tugend</dc:creator>
  <cp:lastModifiedBy>NAMMCO, Fern Wickson</cp:lastModifiedBy>
  <cp:revision>11</cp:revision>
  <dcterms:created xsi:type="dcterms:W3CDTF">2021-03-12T22:45:37Z</dcterms:created>
  <dcterms:modified xsi:type="dcterms:W3CDTF">2021-03-15T10:51:59Z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0x0101009FB6563C956ACD4BA11800481603AD04</vt:lpwstr>
  </property>
  <property fmtid="{D5CDD505-2E9C-101B-9397-08002B2CF9AE}" pid="3" name="Order">
    <vt:r8>222200</vt:r8>
  </property>
  <property fmtid="{D5CDD505-2E9C-101B-9397-08002B2CF9AE}" pid="4" name="_dlc_policyId">
    <vt:lpwstr/>
  </property>
  <property fmtid="{D5CDD505-2E9C-101B-9397-08002B2CF9AE}" pid="5" name="ItemRetentionFormula">
    <vt:lpwstr/>
  </property>
</Properties>
</file>