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05" r:id="rId5"/>
    <p:sldId id="304" r:id="rId6"/>
    <p:sldId id="312" r:id="rId7"/>
    <p:sldId id="308" r:id="rId8"/>
    <p:sldId id="309" r:id="rId9"/>
    <p:sldId id="310" r:id="rId10"/>
    <p:sldId id="311" r:id="rId11"/>
    <p:sldId id="313" r:id="rId12"/>
    <p:sldId id="314" r:id="rId13"/>
    <p:sldId id="315" r:id="rId14"/>
    <p:sldId id="316" r:id="rId15"/>
    <p:sldId id="317"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06672"/>
    <a:srgbClr val="0066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84091" autoAdjust="0"/>
  </p:normalViewPr>
  <p:slideViewPr>
    <p:cSldViewPr snapToGrid="0">
      <p:cViewPr varScale="1">
        <p:scale>
          <a:sx n="50" d="100"/>
          <a:sy n="50" d="100"/>
        </p:scale>
        <p:origin x="11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F3B9C-F0B6-4208-8CEB-4CFD7CB4EEFC}" type="datetimeFigureOut">
              <a:rPr lang="en-GB" smtClean="0"/>
              <a:pPr/>
              <a:t>12/03/2021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771F0-E641-42B1-ACB3-E8CB2279705A}" type="slidenum">
              <a:rPr lang="en-GB" smtClean="0"/>
              <a:pPr/>
              <a:t>‹#›</a:t>
            </a:fld>
            <a:endParaRPr lang="en-GB"/>
          </a:p>
        </p:txBody>
      </p:sp>
    </p:spTree>
    <p:extLst>
      <p:ext uri="{BB962C8B-B14F-4D97-AF65-F5344CB8AC3E}">
        <p14:creationId xmlns:p14="http://schemas.microsoft.com/office/powerpoint/2010/main" val="279520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baseline="0" dirty="0">
                <a:solidFill>
                  <a:schemeClr val="tx1"/>
                </a:solidFill>
                <a:latin typeface="+mn-lt"/>
                <a:ea typeface="+mn-ea"/>
                <a:cs typeface="+mn-cs"/>
              </a:rPr>
              <a:t>The NAMMCO Scientific Committee has expressed concern over the status of narwhal stocks in East Greenland due to high catches continuing on a declining population. In September 2019 an Ad hoc Working Group (WG) on Narwhal in East Greenland was convened. This WG met at the Greenland Representation in Copenhagen. </a:t>
            </a:r>
          </a:p>
          <a:p>
            <a:r>
              <a:rPr lang="en-US" sz="1200" kern="1200" baseline="0" dirty="0">
                <a:solidFill>
                  <a:schemeClr val="tx1"/>
                </a:solidFill>
                <a:latin typeface="+mn-lt"/>
                <a:ea typeface="+mn-ea"/>
                <a:cs typeface="+mn-cs"/>
              </a:rPr>
              <a:t>The tasks for the WG involved reviewing data on stock structure, abundance and distribution; examining impacts from hunting, climate change and other human sources; and assessing the future sustainability of catches. </a:t>
            </a:r>
          </a:p>
          <a:p>
            <a:endParaRPr lang="en-GB"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1</a:t>
            </a:fld>
            <a:endParaRPr lang="en-GB"/>
          </a:p>
        </p:txBody>
      </p:sp>
    </p:spTree>
    <p:extLst>
      <p:ext uri="{BB962C8B-B14F-4D97-AF65-F5344CB8AC3E}">
        <p14:creationId xmlns:p14="http://schemas.microsoft.com/office/powerpoint/2010/main" val="11898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distributions of population trajectories from the model analyses that were used for the assessment.  The top chart models the population in Management Area 1. This model used the</a:t>
            </a:r>
            <a:r>
              <a:rPr lang="en-US" baseline="0" dirty="0"/>
              <a:t> two complete abundance estimates and the three estimates for Scoresby Sound multiplied by a factor to account for the portion of the population outside of the survey area.  Also for Area 1 the pregnancy rate shown earlier and the age structure of the removals could be used to improve the correspondence of the model to the actual population.  The solid line is the median projection, the dashed lines are the 5% and 95% percentiles of these distributions.  The projections for 2020 and beyond assume the the recent levels of removals continue.  As you can see the model shows a declining population and predicts that the population will be extirpated in 5 to 10 years if the removals continue as they are. Pregnancy rate and age structure data were not available for Areas 2 and 3 thus a simpler model was used which assumes that the population will only decline if the removals are too large.  </a:t>
            </a:r>
            <a:endParaRPr lang="en-US"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10</a:t>
            </a:fld>
            <a:endParaRPr lang="en-GB"/>
          </a:p>
        </p:txBody>
      </p:sp>
    </p:spTree>
    <p:extLst>
      <p:ext uri="{BB962C8B-B14F-4D97-AF65-F5344CB8AC3E}">
        <p14:creationId xmlns:p14="http://schemas.microsoft.com/office/powerpoint/2010/main" val="232162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These are the key parameters for the three Management Areas, the number is the median estimate and in parentheses are the 90% range of the distribution. The estimated population sizes for each area are small.</a:t>
            </a:r>
            <a:r>
              <a:rPr lang="en-US" baseline="0" dirty="0"/>
              <a:t> The estimate for Area 3 is 206 which is based on the survey estimate from 2008, it is likely that this would be lower if there was an estimate from the 2016 survey.  The working group discussed methods to use the lack of sightings with the survey effort to estimate the likelihood of various population sizes and recommended that this approach be developed for the next meeting.</a:t>
            </a:r>
          </a:p>
          <a:p>
            <a:r>
              <a:rPr lang="en-US" baseline="0" dirty="0"/>
              <a:t>The model estimated the median growth rate in Area 1 to be very close to zero and possibly negative indicating that the level of removals is not the only reason for the population decline. The growth rates for Areas 2 and 3 were estimated to be higher but as noted earlier these models did not include life history information and thus may be optimistic.</a:t>
            </a:r>
          </a:p>
          <a:p>
            <a:r>
              <a:rPr lang="en-US" baseline="0" dirty="0"/>
              <a:t>Each of these populations were found to be substantially depleted from much larger population sizes in 1955.</a:t>
            </a:r>
            <a:endParaRPr lang="en-US"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11</a:t>
            </a:fld>
            <a:endParaRPr lang="en-GB"/>
          </a:p>
        </p:txBody>
      </p:sp>
    </p:spTree>
    <p:extLst>
      <p:ext uri="{BB962C8B-B14F-4D97-AF65-F5344CB8AC3E}">
        <p14:creationId xmlns:p14="http://schemas.microsoft.com/office/powerpoint/2010/main" val="29910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in previous assessments the objective was to determine</a:t>
            </a:r>
            <a:r>
              <a:rPr lang="en-US" baseline="0" dirty="0"/>
              <a:t> a level of annual removals that is sustainable and for narwhals we have used the criterion that the population should have a 70% probability of increase despite the removals.  Note that for Area 1 there is no level of removals that would allow the population to increase with 70% probability, thus the WG concluded that no level of removals would be sustainable. For Kangerlussuaq</a:t>
            </a:r>
            <a:r>
              <a:rPr lang="en-US" sz="1200" kern="1200" baseline="0" dirty="0">
                <a:solidFill>
                  <a:schemeClr val="tx1"/>
                </a:solidFill>
                <a:latin typeface="+mn-lt"/>
                <a:ea typeface="+mn-ea"/>
                <a:cs typeface="+mn-cs"/>
              </a:rPr>
              <a:t> t</a:t>
            </a:r>
            <a:r>
              <a:rPr lang="en-US" sz="1200" kern="1200" dirty="0">
                <a:solidFill>
                  <a:schemeClr val="tx1"/>
                </a:solidFill>
                <a:latin typeface="+mn-lt"/>
                <a:ea typeface="+mn-ea"/>
                <a:cs typeface="+mn-cs"/>
              </a:rPr>
              <a: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estimated probability of increase is 72% should 4 individuals be removed annually. The working group  considered this estimate to be too optimistic because demographic variation, Allee effects, and other factors, which negatively affect small populations, as well as climate change were not included in the model but should be taken into account when considering the sustainability of the harvest. For Tasiilaq the estimated probability of increase is 76% should two individuals be removed annually. As for Kangerlussuaq this estimate is considered to be too optimistic, and additionally because of a statistical bias (the model abundance lacked a result from the 2016 survey).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Kangerlussuaq and Tasiilaq with the additional considerations,</a:t>
            </a:r>
            <a:r>
              <a:rPr lang="en-US" baseline="0" dirty="0"/>
              <a:t> the WG concluded that no level of removals would be sustainable.</a:t>
            </a:r>
            <a:endParaRPr lang="en-US"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12</a:t>
            </a:fld>
            <a:endParaRPr lang="en-GB"/>
          </a:p>
        </p:txBody>
      </p:sp>
    </p:spTree>
    <p:extLst>
      <p:ext uri="{BB962C8B-B14F-4D97-AF65-F5344CB8AC3E}">
        <p14:creationId xmlns:p14="http://schemas.microsoft.com/office/powerpoint/2010/main" val="334802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WG</a:t>
            </a:r>
            <a:r>
              <a:rPr lang="en-US" baseline="0" dirty="0"/>
              <a:t> developed a list of Recommendations, of particular importance for this presentation are the first two. The WG considered that even one additional year of the recent levels of removal could have a substantial impact on the viability of this stock. The WG found the current criteria for sustainable removals to be in adequate and requests guidance on how to assess sustainability when a population is substantially depleted and/or small as is the case for the Southeast Greenland narwhals.</a:t>
            </a:r>
          </a:p>
          <a:p>
            <a:endParaRPr lang="en-US" baseline="0" dirty="0"/>
          </a:p>
          <a:p>
            <a:r>
              <a:rPr lang="en-US" baseline="0" dirty="0"/>
              <a:t>Thank you, Are there any questions?</a:t>
            </a:r>
            <a:endParaRPr lang="en-US"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13</a:t>
            </a:fld>
            <a:endParaRPr lang="en-GB"/>
          </a:p>
        </p:txBody>
      </p:sp>
    </p:spTree>
    <p:extLst>
      <p:ext uri="{BB962C8B-B14F-4D97-AF65-F5344CB8AC3E}">
        <p14:creationId xmlns:p14="http://schemas.microsoft.com/office/powerpoint/2010/main" val="359284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Three management areas </a:t>
            </a:r>
            <a:r>
              <a:rPr lang="en-US" sz="1200" kern="1200" dirty="0">
                <a:solidFill>
                  <a:schemeClr val="tx1"/>
                </a:solidFill>
                <a:latin typeface="+mn-lt"/>
                <a:ea typeface="+mn-ea"/>
                <a:cs typeface="+mn-cs"/>
              </a:rPr>
              <a:t>had previously been recommended for narwhals in East Greenland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based on the known high degree of site fidelity, the observed distribution during summer, and to facilitate a precautionary approach to management. The management areas considered by the WG were therefore: </a:t>
            </a:r>
            <a:r>
              <a:rPr lang="en-US" sz="1200" i="1" kern="1200" dirty="0">
                <a:solidFill>
                  <a:schemeClr val="tx1"/>
                </a:solidFill>
                <a:latin typeface="+mn-lt"/>
                <a:ea typeface="+mn-ea"/>
                <a:cs typeface="+mn-cs"/>
              </a:rPr>
              <a:t>Area 1 </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Ittoqqortormiit</a:t>
            </a:r>
            <a:r>
              <a:rPr lang="en-US" sz="1200" kern="1200" dirty="0">
                <a:solidFill>
                  <a:schemeClr val="tx1"/>
                </a:solidFill>
                <a:latin typeface="+mn-lt"/>
                <a:ea typeface="+mn-ea"/>
                <a:cs typeface="+mn-cs"/>
              </a:rPr>
              <a:t>, Scoresby Sound and </a:t>
            </a:r>
            <a:r>
              <a:rPr lang="en-US" sz="1200" kern="1200" dirty="0" err="1">
                <a:solidFill>
                  <a:schemeClr val="tx1"/>
                </a:solidFill>
                <a:latin typeface="+mn-lt"/>
                <a:ea typeface="+mn-ea"/>
                <a:cs typeface="+mn-cs"/>
              </a:rPr>
              <a:t>Blosseville</a:t>
            </a:r>
            <a:r>
              <a:rPr lang="en-US" sz="1200" kern="1200" dirty="0">
                <a:solidFill>
                  <a:schemeClr val="tx1"/>
                </a:solidFill>
                <a:latin typeface="+mn-lt"/>
                <a:ea typeface="+mn-ea"/>
                <a:cs typeface="+mn-cs"/>
              </a:rPr>
              <a:t> Coast south to 68°30’N; </a:t>
            </a:r>
            <a:r>
              <a:rPr lang="en-US" sz="1200" i="1" kern="1200" dirty="0">
                <a:solidFill>
                  <a:schemeClr val="tx1"/>
                </a:solidFill>
                <a:latin typeface="+mn-lt"/>
                <a:ea typeface="+mn-ea"/>
                <a:cs typeface="+mn-cs"/>
              </a:rPr>
              <a:t>Area 2 </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Kangerlussuaq</a:t>
            </a:r>
            <a:r>
              <a:rPr lang="en-US" sz="1200" kern="1200" dirty="0">
                <a:solidFill>
                  <a:schemeClr val="tx1"/>
                </a:solidFill>
                <a:latin typeface="+mn-lt"/>
                <a:ea typeface="+mn-ea"/>
                <a:cs typeface="+mn-cs"/>
              </a:rPr>
              <a:t> 68°30’N to 67°N; </a:t>
            </a:r>
            <a:r>
              <a:rPr lang="en-US" sz="1200" i="1" kern="1200" dirty="0">
                <a:solidFill>
                  <a:schemeClr val="tx1"/>
                </a:solidFill>
                <a:latin typeface="+mn-lt"/>
                <a:ea typeface="+mn-ea"/>
                <a:cs typeface="+mn-cs"/>
              </a:rPr>
              <a:t>Area 3 </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Tasiilaq</a:t>
            </a:r>
            <a:r>
              <a:rPr lang="en-US" sz="1200" kern="1200" dirty="0">
                <a:solidFill>
                  <a:schemeClr val="tx1"/>
                </a:solidFill>
                <a:latin typeface="+mn-lt"/>
                <a:ea typeface="+mn-ea"/>
                <a:cs typeface="+mn-cs"/>
              </a:rPr>
              <a:t>, south of 67°N. </a:t>
            </a:r>
            <a:r>
              <a:rPr lang="en-US" sz="1200" kern="1200" baseline="0" dirty="0">
                <a:solidFill>
                  <a:schemeClr val="tx1"/>
                </a:solidFill>
                <a:latin typeface="+mn-lt"/>
                <a:ea typeface="+mn-ea"/>
                <a:cs typeface="+mn-cs"/>
              </a:rPr>
              <a:t>Genetic analysis shows that East Greenland narwhals are distinct from narwhals in West Greenland and from those in Svalbard. The analysis requires additional samples to distinguish among stocks within East Greenland. </a:t>
            </a:r>
            <a:endParaRPr lang="en-US" dirty="0"/>
          </a:p>
          <a:p>
            <a:endParaRPr lang="en-US" dirty="0"/>
          </a:p>
          <a:p>
            <a:endParaRPr lang="en-GB"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2</a:t>
            </a:fld>
            <a:endParaRPr lang="en-GB"/>
          </a:p>
        </p:txBody>
      </p:sp>
    </p:spTree>
    <p:extLst>
      <p:ext uri="{BB962C8B-B14F-4D97-AF65-F5344CB8AC3E}">
        <p14:creationId xmlns:p14="http://schemas.microsoft.com/office/powerpoint/2010/main" val="316134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is some uncertainty regarding stock structure in Management Area 1 (Ittoqqortoormiit /Scoresby Sound). Specifically, whether this area is inhabited by two populations at different times of the year. This possibility is indicated by the seasonal distribution of catches as well as tracking data. Narwhals tagged in Hjørnedal near hunting grounds in summer moved out of the fjord system in fall and stayed in offshore areas south of Scoresby Sound through winter and spring. This</a:t>
            </a:r>
            <a:r>
              <a:rPr lang="en-US" sz="1200" kern="1200" baseline="0" dirty="0">
                <a:solidFill>
                  <a:schemeClr val="tx1"/>
                </a:solidFill>
                <a:latin typeface="+mn-lt"/>
                <a:ea typeface="+mn-ea"/>
                <a:cs typeface="+mn-cs"/>
              </a:rPr>
              <a:t> map shows two tracks and as you can see, both whales moved out of Scoresby Sound in early November and neither had returned by mid June when their transmissions ceased.</a:t>
            </a:r>
            <a:r>
              <a:rPr lang="en-US" sz="1200" kern="1200" dirty="0">
                <a:solidFill>
                  <a:schemeClr val="tx1"/>
                </a:solidFill>
                <a:latin typeface="+mn-lt"/>
                <a:ea typeface="+mn-ea"/>
                <a:cs typeface="+mn-cs"/>
              </a:rPr>
              <a:t> During</a:t>
            </a:r>
            <a:r>
              <a:rPr lang="en-US" sz="1200" kern="1200" baseline="0" dirty="0">
                <a:solidFill>
                  <a:schemeClr val="tx1"/>
                </a:solidFill>
                <a:latin typeface="+mn-lt"/>
                <a:ea typeface="+mn-ea"/>
                <a:cs typeface="+mn-cs"/>
              </a:rPr>
              <a:t> </a:t>
            </a:r>
            <a:r>
              <a:rPr lang="en-US" dirty="0"/>
              <a:t>April-June </a:t>
            </a:r>
            <a:r>
              <a:rPr lang="en-US" sz="1200" kern="1200" dirty="0">
                <a:solidFill>
                  <a:schemeClr val="tx1"/>
                </a:solidFill>
                <a:latin typeface="+mn-lt"/>
                <a:ea typeface="+mn-ea"/>
                <a:cs typeface="+mn-cs"/>
              </a:rPr>
              <a:t>catches are reported at the </a:t>
            </a:r>
            <a:r>
              <a:rPr lang="en-US" dirty="0"/>
              <a:t>ice edge outside Ittoqqortoormiit while these tagged whales were offshore. This suggests two</a:t>
            </a:r>
            <a:r>
              <a:rPr lang="en-US" baseline="0" dirty="0"/>
              <a:t> possibilities: 1) there is a second population in Scoresby Sound that does not enter the tagging area during summer and remains in the northern Sound during spring, or 2) </a:t>
            </a:r>
            <a:r>
              <a:rPr lang="en-US" sz="1200" kern="1200" dirty="0">
                <a:solidFill>
                  <a:schemeClr val="tx1"/>
                </a:solidFill>
                <a:latin typeface="+mn-lt"/>
                <a:ea typeface="+mn-ea"/>
                <a:cs typeface="+mn-cs"/>
              </a:rPr>
              <a:t>there is migration down from a population in the north (e.g. Dove Bay). There is currently no evidence to support either of these over the other and</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urther work is required to resolve stock structure in this area. </a:t>
            </a:r>
            <a:endParaRPr lang="en-US" dirty="0"/>
          </a:p>
          <a:p>
            <a:r>
              <a:rPr lang="en-US" dirty="0"/>
              <a:t>.</a:t>
            </a:r>
          </a:p>
          <a:p>
            <a:endParaRPr lang="en-US" dirty="0"/>
          </a:p>
        </p:txBody>
      </p:sp>
      <p:sp>
        <p:nvSpPr>
          <p:cNvPr id="4" name="Slide Number Placeholder 3"/>
          <p:cNvSpPr>
            <a:spLocks noGrp="1"/>
          </p:cNvSpPr>
          <p:nvPr>
            <p:ph type="sldNum" sz="quarter" idx="10"/>
          </p:nvPr>
        </p:nvSpPr>
        <p:spPr/>
        <p:txBody>
          <a:bodyPr/>
          <a:lstStyle/>
          <a:p>
            <a:fld id="{597771F0-E641-42B1-ACB3-E8CB2279705A}"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t>
            </a:r>
            <a:r>
              <a:rPr lang="en-US" baseline="0" dirty="0"/>
              <a:t> aerial survey of the entire hunting region was conducted in August of 2016. This survey covered the same areas as the 2008 survey.  The black lines indicate survey tracks and the red dots indicate sightings of narwhals.  Narwhals were seen </a:t>
            </a:r>
            <a:r>
              <a:rPr lang="en-US" sz="1200" kern="1200" baseline="0" dirty="0">
                <a:solidFill>
                  <a:schemeClr val="tx1"/>
                </a:solidFill>
                <a:latin typeface="+mn-lt"/>
                <a:ea typeface="+mn-ea"/>
                <a:cs typeface="+mn-cs"/>
              </a:rPr>
              <a:t>in Scoresby Sound, a few of the fjords along the </a:t>
            </a:r>
            <a:r>
              <a:rPr lang="en-US" sz="1200" kern="1200" baseline="0" dirty="0" err="1">
                <a:solidFill>
                  <a:schemeClr val="tx1"/>
                </a:solidFill>
                <a:latin typeface="+mn-lt"/>
                <a:ea typeface="+mn-ea"/>
                <a:cs typeface="+mn-cs"/>
              </a:rPr>
              <a:t>Blosseville</a:t>
            </a:r>
            <a:r>
              <a:rPr lang="en-US" sz="1200" kern="1200" baseline="0" dirty="0">
                <a:solidFill>
                  <a:schemeClr val="tx1"/>
                </a:solidFill>
                <a:latin typeface="+mn-lt"/>
                <a:ea typeface="+mn-ea"/>
                <a:cs typeface="+mn-cs"/>
              </a:rPr>
              <a:t> Coast and in the </a:t>
            </a:r>
            <a:r>
              <a:rPr lang="en-US" sz="1200" kern="1200" baseline="0" dirty="0" err="1">
                <a:solidFill>
                  <a:schemeClr val="tx1"/>
                </a:solidFill>
                <a:latin typeface="+mn-lt"/>
                <a:ea typeface="+mn-ea"/>
                <a:cs typeface="+mn-cs"/>
              </a:rPr>
              <a:t>Kangerlussuaq</a:t>
            </a:r>
            <a:r>
              <a:rPr lang="en-US" sz="1200" kern="1200" baseline="0" dirty="0">
                <a:solidFill>
                  <a:schemeClr val="tx1"/>
                </a:solidFill>
                <a:latin typeface="+mn-lt"/>
                <a:ea typeface="+mn-ea"/>
                <a:cs typeface="+mn-cs"/>
              </a:rPr>
              <a:t> fjord area. Narwhals were not detected south of the </a:t>
            </a:r>
            <a:r>
              <a:rPr lang="en-US" sz="1200" kern="1200" baseline="0" dirty="0" err="1">
                <a:solidFill>
                  <a:schemeClr val="tx1"/>
                </a:solidFill>
                <a:latin typeface="+mn-lt"/>
                <a:ea typeface="+mn-ea"/>
                <a:cs typeface="+mn-cs"/>
              </a:rPr>
              <a:t>Kangerlussuaq</a:t>
            </a:r>
            <a:r>
              <a:rPr lang="en-US" sz="1200" kern="1200" baseline="0" dirty="0">
                <a:solidFill>
                  <a:schemeClr val="tx1"/>
                </a:solidFill>
                <a:latin typeface="+mn-lt"/>
                <a:ea typeface="+mn-ea"/>
                <a:cs typeface="+mn-cs"/>
              </a:rPr>
              <a:t> fjord area in Management  Area 3.  Abundance was estimated for Areas 1 and 2; abundance could not be estimated for Area 3 owing to the lack of detections.  </a:t>
            </a:r>
          </a:p>
          <a:p>
            <a:endParaRPr lang="en-GB"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4</a:t>
            </a:fld>
            <a:endParaRPr lang="en-GB"/>
          </a:p>
        </p:txBody>
      </p:sp>
    </p:spTree>
    <p:extLst>
      <p:ext uri="{BB962C8B-B14F-4D97-AF65-F5344CB8AC3E}">
        <p14:creationId xmlns:p14="http://schemas.microsoft.com/office/powerpoint/2010/main" val="33680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August 2017</a:t>
            </a:r>
            <a:r>
              <a:rPr lang="en-US" baseline="0" dirty="0"/>
              <a:t> Scoresby Sound was surveyed, repeating the tracklines flown in the 2016 survey.   Narwhal sightings in this survey were distributed in a pattern similar to those in the 2016 survey.</a:t>
            </a:r>
            <a:endParaRPr lang="en-US" dirty="0"/>
          </a:p>
          <a:p>
            <a:endParaRPr lang="en-US" dirty="0"/>
          </a:p>
        </p:txBody>
      </p:sp>
      <p:sp>
        <p:nvSpPr>
          <p:cNvPr id="4" name="Slide Number Placeholder 3"/>
          <p:cNvSpPr>
            <a:spLocks noGrp="1"/>
          </p:cNvSpPr>
          <p:nvPr>
            <p:ph type="sldNum" sz="quarter" idx="10"/>
          </p:nvPr>
        </p:nvSpPr>
        <p:spPr/>
        <p:txBody>
          <a:bodyPr/>
          <a:lstStyle/>
          <a:p>
            <a:fld id="{597771F0-E641-42B1-ACB3-E8CB2279705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Abundance estimates result from two complete surveys of the Southeast</a:t>
            </a:r>
            <a:r>
              <a:rPr lang="en-US" baseline="0" dirty="0"/>
              <a:t> Greenland narwhal stock conducted</a:t>
            </a:r>
            <a:r>
              <a:rPr lang="en-US" dirty="0"/>
              <a:t> in 2008 and 2016.</a:t>
            </a:r>
            <a:r>
              <a:rPr lang="en-US" baseline="0" dirty="0"/>
              <a:t> Results from these surveys have been divided into the three proposed Management Areas.  In addition there have been three surveys of Scoresby Sound which are used in the assessment for Area 1.  The numbers in parentheses are the Coefficient of Variation of each estimate (as a percentage). Note that there is a substantial decline in Areas 1 and 2 between 2008 and 2016. *** indicates that an estimate could not be completed.</a:t>
            </a:r>
            <a:endParaRPr lang="en-US" dirty="0"/>
          </a:p>
          <a:p>
            <a:endParaRPr lang="en-GB"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6</a:t>
            </a:fld>
            <a:endParaRPr lang="en-GB"/>
          </a:p>
        </p:txBody>
      </p:sp>
    </p:spTree>
    <p:extLst>
      <p:ext uri="{BB962C8B-B14F-4D97-AF65-F5344CB8AC3E}">
        <p14:creationId xmlns:p14="http://schemas.microsoft.com/office/powerpoint/2010/main" val="424701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catch history for this stock goes back to 1955, these are the most recent 10 years. Catches were reported for </a:t>
            </a:r>
            <a:r>
              <a:rPr lang="en-US" sz="1200" b="0" i="0" u="none" strike="noStrike" dirty="0">
                <a:latin typeface="Verdana"/>
              </a:rPr>
              <a:t>Ittoqqortoormiit</a:t>
            </a:r>
            <a:r>
              <a:rPr lang="en-US" baseline="0" dirty="0"/>
              <a:t> which included Scoresby Sound and the northern Blosseville Coast (Area 1), and Tasiilaq which also included Kangerlussuaq (Areas 2 and 3).  In most cases the reports from hunters after 2011 included the location so that  the Tasiilaq hunt could be divided into Areas 2 and 3.  For years prior to 2011 the takes were divided using the proportion from the years 2011 and later.  Corrections for struck and lost depending on the hunting method were applied to the catches to estimate the Total removals. </a:t>
            </a:r>
            <a:endParaRPr lang="en-US" dirty="0"/>
          </a:p>
          <a:p>
            <a:endParaRPr lang="en-GB"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7</a:t>
            </a:fld>
            <a:endParaRPr lang="en-GB"/>
          </a:p>
        </p:txBody>
      </p:sp>
    </p:spTree>
    <p:extLst>
      <p:ext uri="{BB962C8B-B14F-4D97-AF65-F5344CB8AC3E}">
        <p14:creationId xmlns:p14="http://schemas.microsoft.com/office/powerpoint/2010/main" val="412488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Hunters report the sex, estimated</a:t>
            </a:r>
            <a:r>
              <a:rPr lang="en-US" baseline="0" dirty="0"/>
              <a:t> age and for females whether a fetus was present. Pregnancy rates were calculated from the fraction of females removed after 1</a:t>
            </a:r>
            <a:r>
              <a:rPr lang="en-US" baseline="30000" dirty="0"/>
              <a:t>st</a:t>
            </a:r>
            <a:r>
              <a:rPr lang="en-US" baseline="0" dirty="0"/>
              <a:t> August with a fetus (yes=9; no=69; data from Special Reports). At 1st Aug the fetuses are ~20 cm in length, in June and July the fetus is smaller and may be overlooked by the hunter.</a:t>
            </a:r>
            <a:endParaRPr lang="en-US" dirty="0"/>
          </a:p>
          <a:p>
            <a:r>
              <a:rPr lang="en-US" baseline="0" dirty="0"/>
              <a:t>The annual percentage of pregnant females caught in Area 1 after 1st August during the years 2011–2019 has declined substantially from around 30%, which we expect from a healthy narwhal population, to zero in recent years. This supports the report from the 2017 survey in which it was noted that very few calves were seen.</a:t>
            </a:r>
            <a:endParaRPr lang="en-US" dirty="0"/>
          </a:p>
          <a:p>
            <a:endParaRPr lang="en-GB"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8</a:t>
            </a:fld>
            <a:endParaRPr lang="en-GB"/>
          </a:p>
        </p:txBody>
      </p:sp>
    </p:spTree>
    <p:extLst>
      <p:ext uri="{BB962C8B-B14F-4D97-AF65-F5344CB8AC3E}">
        <p14:creationId xmlns:p14="http://schemas.microsoft.com/office/powerpoint/2010/main" val="425338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Two major oceanographic changes have been observed in coastal areas of Southeast Greenland - a lack of pack ice in summer and increasing sea temperatures. This has had cascading effects on the marine ecosystem, including changing fish fauna and the presence of a large number of boreal cetaceans either new to the area or now occurring in surprisingly large numbers (e.g. humpback, fin, killer, and pilot whales as well as white- beaked dolphins). This leads to loss of preferred prey, competition, predation and exposure to novel pathogens and</a:t>
            </a:r>
            <a:r>
              <a:rPr lang="en-US" sz="1200" kern="1200" baseline="0" dirty="0">
                <a:solidFill>
                  <a:schemeClr val="tx1"/>
                </a:solidFill>
                <a:latin typeface="+mn-lt"/>
                <a:ea typeface="+mn-ea"/>
                <a:cs typeface="+mn-cs"/>
              </a:rPr>
              <a:t> parasites.</a:t>
            </a:r>
            <a:r>
              <a:rPr lang="en-US" sz="1200" kern="12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Narwhals are endemic to the Arctic and depend on cold water. Their habitat range is therefore being restricted by the warming oceans. Since they primarily get rid of heat through the dorsal ridge and tail fluke, their ability to adapt to these warming temperatures is also limited. There have recently been several sightings of narwhals in areas north of their traditional range (e.g. Dove Bay), suggesting </a:t>
            </a:r>
            <a:r>
              <a:rPr lang="en-US" sz="1200" dirty="0"/>
              <a:t>that new narwhal habitat is becoming available to the north as habitat is lost in Southeast Greenland. While </a:t>
            </a:r>
            <a:r>
              <a:rPr lang="en-US" sz="1200" kern="1200" dirty="0">
                <a:solidFill>
                  <a:schemeClr val="tx1"/>
                </a:solidFill>
                <a:latin typeface="+mn-lt"/>
                <a:ea typeface="+mn-ea"/>
                <a:cs typeface="+mn-cs"/>
              </a:rPr>
              <a:t>evidence suggests that a combination of hunting and climate change is negatively impacting the long-term viability of narwhal populations in Southeast Greenland</a:t>
            </a:r>
            <a:r>
              <a:rPr lang="en-US" sz="1200" kern="1200" baseline="0" dirty="0">
                <a:solidFill>
                  <a:schemeClr val="tx1"/>
                </a:solidFill>
                <a:latin typeface="+mn-lt"/>
                <a:ea typeface="+mn-ea"/>
                <a:cs typeface="+mn-cs"/>
              </a:rPr>
              <a:t> further research is needed before we can include these impacts in the assessment models.</a:t>
            </a:r>
            <a:r>
              <a:rPr lang="en-US" sz="1200" kern="1200" dirty="0">
                <a:solidFill>
                  <a:schemeClr val="tx1"/>
                </a:solidFill>
                <a:latin typeface="+mn-lt"/>
                <a:ea typeface="+mn-ea"/>
                <a:cs typeface="+mn-cs"/>
              </a:rPr>
              <a:t> </a:t>
            </a:r>
            <a:endParaRPr lang="en-US" dirty="0"/>
          </a:p>
        </p:txBody>
      </p:sp>
      <p:sp>
        <p:nvSpPr>
          <p:cNvPr id="4" name="Espace réservé du numéro de diapositive 3"/>
          <p:cNvSpPr>
            <a:spLocks noGrp="1"/>
          </p:cNvSpPr>
          <p:nvPr>
            <p:ph type="sldNum" sz="quarter" idx="5"/>
          </p:nvPr>
        </p:nvSpPr>
        <p:spPr/>
        <p:txBody>
          <a:bodyPr/>
          <a:lstStyle/>
          <a:p>
            <a:fld id="{597771F0-E641-42B1-ACB3-E8CB2279705A}" type="slidenum">
              <a:rPr lang="en-GB" smtClean="0"/>
              <a:pPr/>
              <a:t>9</a:t>
            </a:fld>
            <a:endParaRPr lang="en-GB"/>
          </a:p>
        </p:txBody>
      </p:sp>
    </p:spTree>
    <p:extLst>
      <p:ext uri="{BB962C8B-B14F-4D97-AF65-F5344CB8AC3E}">
        <p14:creationId xmlns:p14="http://schemas.microsoft.com/office/powerpoint/2010/main" val="1903480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3EAA-2826-4783-BEDB-52DBCA16ECD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dirty="0"/>
          </a:p>
        </p:txBody>
      </p:sp>
      <p:sp>
        <p:nvSpPr>
          <p:cNvPr id="3" name="Subtitle 2">
            <a:extLst>
              <a:ext uri="{FF2B5EF4-FFF2-40B4-BE49-F238E27FC236}">
                <a16:creationId xmlns:a16="http://schemas.microsoft.com/office/drawing/2014/main" id="{FF6B883B-CFE5-4292-B918-E875056E0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9" name="Picture 8" descr="A picture containing text, clipart&#10;&#10;Description automatically generated">
            <a:extLst>
              <a:ext uri="{FF2B5EF4-FFF2-40B4-BE49-F238E27FC236}">
                <a16:creationId xmlns:a16="http://schemas.microsoft.com/office/drawing/2014/main" id="{FC05317E-3CB4-4C41-881F-8B70BA9E98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0588" y="5976937"/>
            <a:ext cx="1053299" cy="739775"/>
          </a:xfrm>
          <a:prstGeom prst="rect">
            <a:avLst/>
          </a:prstGeom>
        </p:spPr>
      </p:pic>
      <p:sp>
        <p:nvSpPr>
          <p:cNvPr id="10" name="Footer Placeholder 4">
            <a:extLst>
              <a:ext uri="{FF2B5EF4-FFF2-40B4-BE49-F238E27FC236}">
                <a16:creationId xmlns:a16="http://schemas.microsoft.com/office/drawing/2014/main" id="{2A7A7E02-313C-48EE-B547-001CBA2B9DCC}"/>
              </a:ext>
            </a:extLst>
          </p:cNvPr>
          <p:cNvSpPr txBox="1">
            <a:spLocks/>
          </p:cNvSpPr>
          <p:nvPr userDrawn="1"/>
        </p:nvSpPr>
        <p:spPr>
          <a:xfrm>
            <a:off x="8899073" y="6164261"/>
            <a:ext cx="21015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a:t>NAMMCO Annual Meeting 28</a:t>
            </a:r>
          </a:p>
          <a:p>
            <a:r>
              <a:rPr lang="en-GB" i="1" dirty="0"/>
              <a:t>22–25 March 2021</a:t>
            </a:r>
          </a:p>
        </p:txBody>
      </p:sp>
    </p:spTree>
    <p:extLst>
      <p:ext uri="{BB962C8B-B14F-4D97-AF65-F5344CB8AC3E}">
        <p14:creationId xmlns:p14="http://schemas.microsoft.com/office/powerpoint/2010/main" val="28334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F3EB-3003-43E0-A2D6-C7DF6E484429}"/>
              </a:ext>
            </a:extLst>
          </p:cNvPr>
          <p:cNvSpPr>
            <a:spLocks noGrp="1"/>
          </p:cNvSpPr>
          <p:nvPr>
            <p:ph type="title"/>
          </p:nvPr>
        </p:nvSpPr>
        <p:spPr/>
        <p:txBody>
          <a:bodyPr/>
          <a:lstStyle/>
          <a:p>
            <a:r>
              <a:rPr lang="fr-FR"/>
              <a:t>Modifiez le style du titre</a:t>
            </a:r>
            <a:endParaRPr lang="en-GB"/>
          </a:p>
        </p:txBody>
      </p:sp>
      <p:sp>
        <p:nvSpPr>
          <p:cNvPr id="3" name="Vertical Text Placeholder 2">
            <a:extLst>
              <a:ext uri="{FF2B5EF4-FFF2-40B4-BE49-F238E27FC236}">
                <a16:creationId xmlns:a16="http://schemas.microsoft.com/office/drawing/2014/main" id="{A7B4A041-4092-46B3-B2AD-B8383476C54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07303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0BF50-D172-4EE3-A5E0-5CB80CFA4ACA}"/>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Vertical Text Placeholder 2">
            <a:extLst>
              <a:ext uri="{FF2B5EF4-FFF2-40B4-BE49-F238E27FC236}">
                <a16:creationId xmlns:a16="http://schemas.microsoft.com/office/drawing/2014/main" id="{823AB556-67CE-49DD-B2A8-E0874183BD3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43579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8051-E2E7-4EBD-9312-53FBBC86476A}"/>
              </a:ext>
            </a:extLst>
          </p:cNvPr>
          <p:cNvSpPr>
            <a:spLocks noGrp="1"/>
          </p:cNvSpPr>
          <p:nvPr>
            <p:ph type="title"/>
          </p:nvPr>
        </p:nvSpPr>
        <p:spPr/>
        <p:txBody>
          <a:bodyPr/>
          <a:lstStyle/>
          <a:p>
            <a:r>
              <a:rPr lang="fr-FR"/>
              <a:t>Modifiez le style du titre</a:t>
            </a:r>
            <a:endParaRPr lang="en-GB"/>
          </a:p>
        </p:txBody>
      </p:sp>
      <p:sp>
        <p:nvSpPr>
          <p:cNvPr id="3" name="Content Placeholder 2">
            <a:extLst>
              <a:ext uri="{FF2B5EF4-FFF2-40B4-BE49-F238E27FC236}">
                <a16:creationId xmlns:a16="http://schemas.microsoft.com/office/drawing/2014/main" id="{0737F279-BD2E-40F5-9D86-4E97123606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67531A42-7C51-4F8A-9C8A-A6C1D5171A27}"/>
              </a:ext>
            </a:extLst>
          </p:cNvPr>
          <p:cNvSpPr>
            <a:spLocks noGrp="1"/>
          </p:cNvSpPr>
          <p:nvPr>
            <p:ph type="ftr" sz="quarter" idx="11"/>
          </p:nvPr>
        </p:nvSpPr>
        <p:spPr>
          <a:xfrm>
            <a:off x="8899073" y="6264275"/>
            <a:ext cx="2101515" cy="365125"/>
          </a:xfrm>
          <a:prstGeom prst="rect">
            <a:avLst/>
          </a:prstGeom>
        </p:spPr>
        <p:txBody>
          <a:bodyPr/>
          <a:lstStyle/>
          <a:p>
            <a:r>
              <a:rPr lang="en-GB" dirty="0"/>
              <a:t>NAMMCO Annual Meeting 28</a:t>
            </a:r>
          </a:p>
          <a:p>
            <a:r>
              <a:rPr lang="en-GB" dirty="0"/>
              <a:t>22–25 March 2021</a:t>
            </a:r>
          </a:p>
        </p:txBody>
      </p:sp>
      <p:pic>
        <p:nvPicPr>
          <p:cNvPr id="8" name="Picture 7" descr="A picture containing text, clipart&#10;&#10;Description automatically generated">
            <a:extLst>
              <a:ext uri="{FF2B5EF4-FFF2-40B4-BE49-F238E27FC236}">
                <a16:creationId xmlns:a16="http://schemas.microsoft.com/office/drawing/2014/main" id="{BE77709D-EBE1-4DB1-9C4A-0F10C18B32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0588" y="5976937"/>
            <a:ext cx="1053299" cy="739775"/>
          </a:xfrm>
          <a:prstGeom prst="rect">
            <a:avLst/>
          </a:prstGeom>
        </p:spPr>
      </p:pic>
    </p:spTree>
    <p:extLst>
      <p:ext uri="{BB962C8B-B14F-4D97-AF65-F5344CB8AC3E}">
        <p14:creationId xmlns:p14="http://schemas.microsoft.com/office/powerpoint/2010/main" val="258627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F2B2-EED5-4518-A043-7B9379FFCA6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Text Placeholder 2">
            <a:extLst>
              <a:ext uri="{FF2B5EF4-FFF2-40B4-BE49-F238E27FC236}">
                <a16:creationId xmlns:a16="http://schemas.microsoft.com/office/drawing/2014/main" id="{F6956F2D-BFBC-4B90-813D-D56DC3B8C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Rectangle 6">
            <a:extLst>
              <a:ext uri="{FF2B5EF4-FFF2-40B4-BE49-F238E27FC236}">
                <a16:creationId xmlns:a16="http://schemas.microsoft.com/office/drawing/2014/main" id="{BDA9B51B-485F-4FAB-ADFB-E5172B2F01B3}"/>
              </a:ext>
            </a:extLst>
          </p:cNvPr>
          <p:cNvSpPr/>
          <p:nvPr userDrawn="1"/>
        </p:nvSpPr>
        <p:spPr>
          <a:xfrm>
            <a:off x="11055015" y="6124074"/>
            <a:ext cx="934453" cy="59740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535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CF8C-1B04-4C5D-A7CB-979A86D59D05}"/>
              </a:ext>
            </a:extLst>
          </p:cNvPr>
          <p:cNvSpPr>
            <a:spLocks noGrp="1"/>
          </p:cNvSpPr>
          <p:nvPr>
            <p:ph type="title"/>
          </p:nvPr>
        </p:nvSpPr>
        <p:spPr/>
        <p:txBody>
          <a:bodyPr/>
          <a:lstStyle/>
          <a:p>
            <a:r>
              <a:rPr lang="fr-FR"/>
              <a:t>Modifiez le style du titre</a:t>
            </a:r>
            <a:endParaRPr lang="en-GB"/>
          </a:p>
        </p:txBody>
      </p:sp>
      <p:sp>
        <p:nvSpPr>
          <p:cNvPr id="3" name="Content Placeholder 2">
            <a:extLst>
              <a:ext uri="{FF2B5EF4-FFF2-40B4-BE49-F238E27FC236}">
                <a16:creationId xmlns:a16="http://schemas.microsoft.com/office/drawing/2014/main" id="{636B3C33-0EFE-4C63-8A0C-84D7110F2A4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a:extLst>
              <a:ext uri="{FF2B5EF4-FFF2-40B4-BE49-F238E27FC236}">
                <a16:creationId xmlns:a16="http://schemas.microsoft.com/office/drawing/2014/main" id="{590D7104-C2A9-4F80-A56C-3B905F4FC8E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8" name="Rectangle 7">
            <a:extLst>
              <a:ext uri="{FF2B5EF4-FFF2-40B4-BE49-F238E27FC236}">
                <a16:creationId xmlns:a16="http://schemas.microsoft.com/office/drawing/2014/main" id="{11D27B7B-8179-4FC4-AD6B-809F82DE3FE4}"/>
              </a:ext>
            </a:extLst>
          </p:cNvPr>
          <p:cNvSpPr/>
          <p:nvPr userDrawn="1"/>
        </p:nvSpPr>
        <p:spPr>
          <a:xfrm>
            <a:off x="11055015" y="6124074"/>
            <a:ext cx="934453" cy="59740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4811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42AA-59C7-480A-A697-550CB961455F}"/>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Text Placeholder 2">
            <a:extLst>
              <a:ext uri="{FF2B5EF4-FFF2-40B4-BE49-F238E27FC236}">
                <a16:creationId xmlns:a16="http://schemas.microsoft.com/office/drawing/2014/main" id="{46B0913D-77F7-4D17-A324-713B3AAA3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5BB594FC-F375-4DC3-9160-0C06C57519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ext Placeholder 4">
            <a:extLst>
              <a:ext uri="{FF2B5EF4-FFF2-40B4-BE49-F238E27FC236}">
                <a16:creationId xmlns:a16="http://schemas.microsoft.com/office/drawing/2014/main" id="{D85D6C2B-61DE-4CEA-A975-1EC02575E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D8F9DFE2-07CF-49E7-848D-1BAB62299F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34351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8EC2-B208-4853-A9A7-5C54A01A2CFB}"/>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54009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0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CB2C-E9C9-45E6-9CB3-4097556A6C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Content Placeholder 2">
            <a:extLst>
              <a:ext uri="{FF2B5EF4-FFF2-40B4-BE49-F238E27FC236}">
                <a16:creationId xmlns:a16="http://schemas.microsoft.com/office/drawing/2014/main" id="{8242512C-22C0-46B3-93F8-583BA77B4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Text Placeholder 3">
            <a:extLst>
              <a:ext uri="{FF2B5EF4-FFF2-40B4-BE49-F238E27FC236}">
                <a16:creationId xmlns:a16="http://schemas.microsoft.com/office/drawing/2014/main" id="{E4E8C2AA-9529-4B63-9F4B-272ED1A87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20618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7DE9-56AB-4158-AD0B-3196A1AD6F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Picture Placeholder 2">
            <a:extLst>
              <a:ext uri="{FF2B5EF4-FFF2-40B4-BE49-F238E27FC236}">
                <a16:creationId xmlns:a16="http://schemas.microsoft.com/office/drawing/2014/main" id="{A5B7179C-0DD5-4F35-8BEB-2C3332D7A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GB"/>
          </a:p>
        </p:txBody>
      </p:sp>
      <p:sp>
        <p:nvSpPr>
          <p:cNvPr id="4" name="Text Placeholder 3">
            <a:extLst>
              <a:ext uri="{FF2B5EF4-FFF2-40B4-BE49-F238E27FC236}">
                <a16:creationId xmlns:a16="http://schemas.microsoft.com/office/drawing/2014/main" id="{E293C818-1A68-42FD-A1DB-4DDC14630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80166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0667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07EF9-9033-4C80-985F-FD872DC73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Text Placeholder 2">
            <a:extLst>
              <a:ext uri="{FF2B5EF4-FFF2-40B4-BE49-F238E27FC236}">
                <a16:creationId xmlns:a16="http://schemas.microsoft.com/office/drawing/2014/main" id="{73162F12-3412-47F3-85F8-7868A67E5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descr="A picture containing text, clipart&#10;&#10;Description automatically generated">
            <a:extLst>
              <a:ext uri="{FF2B5EF4-FFF2-40B4-BE49-F238E27FC236}">
                <a16:creationId xmlns:a16="http://schemas.microsoft.com/office/drawing/2014/main" id="{5193A85D-6212-42E5-B7EF-0678C6B06F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00588" y="5976937"/>
            <a:ext cx="1053299" cy="739775"/>
          </a:xfrm>
          <a:prstGeom prst="rect">
            <a:avLst/>
          </a:prstGeom>
        </p:spPr>
      </p:pic>
      <p:sp>
        <p:nvSpPr>
          <p:cNvPr id="8" name="Footer Placeholder 4">
            <a:extLst>
              <a:ext uri="{FF2B5EF4-FFF2-40B4-BE49-F238E27FC236}">
                <a16:creationId xmlns:a16="http://schemas.microsoft.com/office/drawing/2014/main" id="{90115A0F-1DF4-4D3D-BCFF-E0D826F46B5B}"/>
              </a:ext>
            </a:extLst>
          </p:cNvPr>
          <p:cNvSpPr txBox="1">
            <a:spLocks/>
          </p:cNvSpPr>
          <p:nvPr userDrawn="1"/>
        </p:nvSpPr>
        <p:spPr>
          <a:xfrm>
            <a:off x="8899073" y="6164261"/>
            <a:ext cx="21015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a:t>NAMMCO Annual Meeting 28</a:t>
            </a:r>
          </a:p>
          <a:p>
            <a:r>
              <a:rPr lang="en-GB" i="1" dirty="0"/>
              <a:t>22–25 March 2021</a:t>
            </a:r>
          </a:p>
        </p:txBody>
      </p:sp>
    </p:spTree>
    <p:extLst>
      <p:ext uri="{BB962C8B-B14F-4D97-AF65-F5344CB8AC3E}">
        <p14:creationId xmlns:p14="http://schemas.microsoft.com/office/powerpoint/2010/main" val="18064667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80FA-D2BB-42C0-B3BB-1CE4FD06F217}"/>
              </a:ext>
            </a:extLst>
          </p:cNvPr>
          <p:cNvSpPr>
            <a:spLocks noGrp="1"/>
          </p:cNvSpPr>
          <p:nvPr>
            <p:ph type="ctrTitle"/>
          </p:nvPr>
        </p:nvSpPr>
        <p:spPr>
          <a:xfrm>
            <a:off x="127000" y="779463"/>
            <a:ext cx="12065000" cy="2387600"/>
          </a:xfrm>
        </p:spPr>
        <p:txBody>
          <a:bodyPr>
            <a:normAutofit fontScale="90000"/>
          </a:bodyPr>
          <a:lstStyle/>
          <a:p>
            <a:r>
              <a:rPr lang="en-US" dirty="0"/>
              <a:t>SCIENTIFIC COMMITTEE </a:t>
            </a:r>
            <a:br>
              <a:rPr lang="en-US" dirty="0"/>
            </a:br>
            <a:r>
              <a:rPr lang="en-US" i="1" dirty="0"/>
              <a:t>AD HOC </a:t>
            </a:r>
            <a:r>
              <a:rPr lang="en-US" dirty="0"/>
              <a:t>WORKING GROUP ON NARWHAL IN EAST GREENLAND</a:t>
            </a:r>
            <a:endParaRPr lang="en-GB" dirty="0"/>
          </a:p>
        </p:txBody>
      </p:sp>
      <p:sp>
        <p:nvSpPr>
          <p:cNvPr id="3" name="Subtitle 2">
            <a:extLst>
              <a:ext uri="{FF2B5EF4-FFF2-40B4-BE49-F238E27FC236}">
                <a16:creationId xmlns:a16="http://schemas.microsoft.com/office/drawing/2014/main" id="{DC6DAF3F-8EED-4FC9-BED5-257AE79B1544}"/>
              </a:ext>
            </a:extLst>
          </p:cNvPr>
          <p:cNvSpPr>
            <a:spLocks noGrp="1"/>
          </p:cNvSpPr>
          <p:nvPr>
            <p:ph type="subTitle" idx="1"/>
          </p:nvPr>
        </p:nvSpPr>
        <p:spPr>
          <a:xfrm>
            <a:off x="1524000" y="3690938"/>
            <a:ext cx="9144000" cy="1655762"/>
          </a:xfrm>
        </p:spPr>
        <p:txBody>
          <a:bodyPr/>
          <a:lstStyle/>
          <a:p>
            <a:r>
              <a:rPr lang="en-GB" sz="4200" dirty="0"/>
              <a:t>Roderick Hobbs</a:t>
            </a:r>
          </a:p>
          <a:p>
            <a:r>
              <a:rPr lang="en-GB" i="1" dirty="0"/>
              <a:t>Chair of the NEGWG</a:t>
            </a:r>
          </a:p>
        </p:txBody>
      </p:sp>
    </p:spTree>
    <p:extLst>
      <p:ext uri="{BB962C8B-B14F-4D97-AF65-F5344CB8AC3E}">
        <p14:creationId xmlns:p14="http://schemas.microsoft.com/office/powerpoint/2010/main" val="52493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21B85-B0AF-FA4F-A508-17F87B9F3D59}"/>
              </a:ext>
            </a:extLst>
          </p:cNvPr>
          <p:cNvSpPr>
            <a:spLocks noGrp="1"/>
          </p:cNvSpPr>
          <p:nvPr>
            <p:ph type="title"/>
          </p:nvPr>
        </p:nvSpPr>
        <p:spPr>
          <a:xfrm>
            <a:off x="6581832" y="2766218"/>
            <a:ext cx="4980709" cy="1325563"/>
          </a:xfrm>
        </p:spPr>
        <p:txBody>
          <a:bodyPr/>
          <a:lstStyle/>
          <a:p>
            <a:r>
              <a:rPr lang="en-GB" dirty="0"/>
              <a:t>Population Models for the Assessment</a:t>
            </a:r>
          </a:p>
        </p:txBody>
      </p:sp>
      <p:pic>
        <p:nvPicPr>
          <p:cNvPr id="4" name="Content Placeholder 3" descr="population models.jpg">
            <a:extLst>
              <a:ext uri="{FF2B5EF4-FFF2-40B4-BE49-F238E27FC236}">
                <a16:creationId xmlns:a16="http://schemas.microsoft.com/office/drawing/2014/main" id="{09647927-6735-4648-A8A3-3EDB6DE79C75}"/>
              </a:ext>
            </a:extLst>
          </p:cNvPr>
          <p:cNvPicPr>
            <a:picLocks noGrp="1" noChangeAspect="1"/>
          </p:cNvPicPr>
          <p:nvPr>
            <p:ph idx="1"/>
          </p:nvPr>
        </p:nvPicPr>
        <p:blipFill>
          <a:blip r:embed="rId3"/>
          <a:srcRect l="-60004" r="-60004"/>
          <a:stretch>
            <a:fillRect/>
          </a:stretch>
        </p:blipFill>
        <p:spPr>
          <a:xfrm>
            <a:off x="-3420153" y="0"/>
            <a:ext cx="12492339" cy="6858000"/>
          </a:xfrm>
        </p:spPr>
      </p:pic>
    </p:spTree>
    <p:extLst>
      <p:ext uri="{BB962C8B-B14F-4D97-AF65-F5344CB8AC3E}">
        <p14:creationId xmlns:p14="http://schemas.microsoft.com/office/powerpoint/2010/main" val="9938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4D07A-3253-0D4D-AEF6-5250B239CCB6}"/>
              </a:ext>
            </a:extLst>
          </p:cNvPr>
          <p:cNvSpPr>
            <a:spLocks noGrp="1"/>
          </p:cNvSpPr>
          <p:nvPr>
            <p:ph type="title"/>
          </p:nvPr>
        </p:nvSpPr>
        <p:spPr/>
        <p:txBody>
          <a:bodyPr/>
          <a:lstStyle/>
          <a:p>
            <a:r>
              <a:rPr lang="en-GB" dirty="0"/>
              <a:t>Parameter Estimates</a:t>
            </a:r>
          </a:p>
        </p:txBody>
      </p:sp>
      <p:graphicFrame>
        <p:nvGraphicFramePr>
          <p:cNvPr id="4" name="Tableau 4">
            <a:extLst>
              <a:ext uri="{FF2B5EF4-FFF2-40B4-BE49-F238E27FC236}">
                <a16:creationId xmlns:a16="http://schemas.microsoft.com/office/drawing/2014/main" id="{B36D468B-7661-244A-8932-4EDB65262DDF}"/>
              </a:ext>
            </a:extLst>
          </p:cNvPr>
          <p:cNvGraphicFramePr>
            <a:graphicFrameLocks noGrp="1"/>
          </p:cNvGraphicFramePr>
          <p:nvPr>
            <p:ph idx="1"/>
            <p:extLst>
              <p:ext uri="{D42A27DB-BD31-4B8C-83A1-F6EECF244321}">
                <p14:modId xmlns:p14="http://schemas.microsoft.com/office/powerpoint/2010/main" val="1234617260"/>
              </p:ext>
            </p:extLst>
          </p:nvPr>
        </p:nvGraphicFramePr>
        <p:xfrm>
          <a:off x="838200" y="1825625"/>
          <a:ext cx="10515600" cy="2809875"/>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val="4184740683"/>
                    </a:ext>
                  </a:extLst>
                </a:gridCol>
                <a:gridCol w="2527300">
                  <a:extLst>
                    <a:ext uri="{9D8B030D-6E8A-4147-A177-3AD203B41FA5}">
                      <a16:colId xmlns:a16="http://schemas.microsoft.com/office/drawing/2014/main" val="1429911835"/>
                    </a:ext>
                  </a:extLst>
                </a:gridCol>
                <a:gridCol w="2628900">
                  <a:extLst>
                    <a:ext uri="{9D8B030D-6E8A-4147-A177-3AD203B41FA5}">
                      <a16:colId xmlns:a16="http://schemas.microsoft.com/office/drawing/2014/main" val="4234280629"/>
                    </a:ext>
                  </a:extLst>
                </a:gridCol>
                <a:gridCol w="2628900">
                  <a:extLst>
                    <a:ext uri="{9D8B030D-6E8A-4147-A177-3AD203B41FA5}">
                      <a16:colId xmlns:a16="http://schemas.microsoft.com/office/drawing/2014/main" val="55896226"/>
                    </a:ext>
                  </a:extLst>
                </a:gridCol>
              </a:tblGrid>
              <a:tr h="370840">
                <a:tc>
                  <a:txBody>
                    <a:bodyPr/>
                    <a:lstStyle/>
                    <a:p>
                      <a:r>
                        <a:rPr lang="en-GB" dirty="0"/>
                        <a:t>Parameter</a:t>
                      </a:r>
                    </a:p>
                  </a:txBody>
                  <a:tcPr/>
                </a:tc>
                <a:tc>
                  <a:txBody>
                    <a:bodyPr/>
                    <a:lstStyle/>
                    <a:p>
                      <a:r>
                        <a:rPr lang="en-GB" dirty="0"/>
                        <a:t>Area 1 Ittoqqortoormiit Scoresby Sound &amp; south to 68°30’N</a:t>
                      </a:r>
                    </a:p>
                  </a:txBody>
                  <a:tcPr/>
                </a:tc>
                <a:tc>
                  <a:txBody>
                    <a:bodyPr/>
                    <a:lstStyle/>
                    <a:p>
                      <a:r>
                        <a:rPr lang="en-GB" dirty="0"/>
                        <a:t>Area 2 </a:t>
                      </a:r>
                      <a:r>
                        <a:rPr lang="en-GB" dirty="0" err="1"/>
                        <a:t>Kangerlussuaq</a:t>
                      </a:r>
                      <a:r>
                        <a:rPr lang="en-GB" dirty="0"/>
                        <a:t>  &amp; 68°30’N to 67°N</a:t>
                      </a:r>
                    </a:p>
                  </a:txBody>
                  <a:tcPr/>
                </a:tc>
                <a:tc>
                  <a:txBody>
                    <a:bodyPr/>
                    <a:lstStyle/>
                    <a:p>
                      <a:r>
                        <a:rPr lang="en-GB" dirty="0"/>
                        <a:t>Area 3  </a:t>
                      </a:r>
                      <a:r>
                        <a:rPr lang="en-GB" dirty="0" err="1"/>
                        <a:t>Tasiilaq</a:t>
                      </a:r>
                      <a:r>
                        <a:rPr lang="en-GB" dirty="0"/>
                        <a:t> &amp; south of 67°N</a:t>
                      </a:r>
                    </a:p>
                  </a:txBody>
                  <a:tcPr/>
                </a:tc>
                <a:extLst>
                  <a:ext uri="{0D108BD9-81ED-4DB2-BD59-A6C34878D82A}">
                    <a16:rowId xmlns:a16="http://schemas.microsoft.com/office/drawing/2014/main" val="597245382"/>
                  </a:ext>
                </a:extLst>
              </a:tr>
              <a:tr h="485775">
                <a:tc>
                  <a:txBody>
                    <a:bodyPr/>
                    <a:lstStyle/>
                    <a:p>
                      <a:r>
                        <a:rPr lang="en-GB" dirty="0"/>
                        <a:t>2019 Population Size</a:t>
                      </a:r>
                    </a:p>
                  </a:txBody>
                  <a:tcPr/>
                </a:tc>
                <a:tc>
                  <a:txBody>
                    <a:bodyPr/>
                    <a:lstStyle/>
                    <a:p>
                      <a:r>
                        <a:rPr lang="en-GB" dirty="0"/>
                        <a:t>410 (120, 992)</a:t>
                      </a:r>
                    </a:p>
                  </a:txBody>
                  <a:tcPr/>
                </a:tc>
                <a:tc>
                  <a:txBody>
                    <a:bodyPr/>
                    <a:lstStyle/>
                    <a:p>
                      <a:r>
                        <a:rPr lang="en-GB" dirty="0"/>
                        <a:t>288 (136, 557)</a:t>
                      </a:r>
                    </a:p>
                  </a:txBody>
                  <a:tcPr/>
                </a:tc>
                <a:tc>
                  <a:txBody>
                    <a:bodyPr/>
                    <a:lstStyle/>
                    <a:p>
                      <a:r>
                        <a:rPr lang="en-GB" dirty="0"/>
                        <a:t>206 (30, 669)</a:t>
                      </a:r>
                    </a:p>
                  </a:txBody>
                  <a:tcPr/>
                </a:tc>
                <a:extLst>
                  <a:ext uri="{0D108BD9-81ED-4DB2-BD59-A6C34878D82A}">
                    <a16:rowId xmlns:a16="http://schemas.microsoft.com/office/drawing/2014/main" val="2135472398"/>
                  </a:ext>
                </a:extLst>
              </a:tr>
              <a:tr h="431800">
                <a:tc>
                  <a:txBody>
                    <a:bodyPr/>
                    <a:lstStyle/>
                    <a:p>
                      <a:r>
                        <a:rPr lang="en-GB" dirty="0"/>
                        <a:t>Current Growth Rate %/yr</a:t>
                      </a:r>
                    </a:p>
                  </a:txBody>
                  <a:tcPr/>
                </a:tc>
                <a:tc>
                  <a:txBody>
                    <a:bodyPr/>
                    <a:lstStyle/>
                    <a:p>
                      <a:r>
                        <a:rPr lang="en-GB" dirty="0"/>
                        <a:t>0.1 (-1.0,1.9)</a:t>
                      </a:r>
                    </a:p>
                  </a:txBody>
                  <a:tcPr/>
                </a:tc>
                <a:tc>
                  <a:txBody>
                    <a:bodyPr/>
                    <a:lstStyle/>
                    <a:p>
                      <a:r>
                        <a:rPr lang="en-GB" dirty="0"/>
                        <a:t>2.5 (0.3, 5.5)</a:t>
                      </a:r>
                    </a:p>
                  </a:txBody>
                  <a:tcPr/>
                </a:tc>
                <a:tc>
                  <a:txBody>
                    <a:bodyPr/>
                    <a:lstStyle/>
                    <a:p>
                      <a:r>
                        <a:rPr lang="en-GB" dirty="0"/>
                        <a:t>2.6 (0.4, 4.9)</a:t>
                      </a:r>
                    </a:p>
                  </a:txBody>
                  <a:tcPr/>
                </a:tc>
                <a:extLst>
                  <a:ext uri="{0D108BD9-81ED-4DB2-BD59-A6C34878D82A}">
                    <a16:rowId xmlns:a16="http://schemas.microsoft.com/office/drawing/2014/main" val="1603742659"/>
                  </a:ext>
                </a:extLst>
              </a:tr>
              <a:tr h="457200">
                <a:tc>
                  <a:txBody>
                    <a:bodyPr/>
                    <a:lstStyle/>
                    <a:p>
                      <a:r>
                        <a:rPr lang="en-GB" dirty="0"/>
                        <a:t>Depletion Level %</a:t>
                      </a:r>
                    </a:p>
                  </a:txBody>
                  <a:tcPr/>
                </a:tc>
                <a:tc>
                  <a:txBody>
                    <a:bodyPr/>
                    <a:lstStyle/>
                    <a:p>
                      <a:r>
                        <a:rPr lang="en-GB" dirty="0"/>
                        <a:t>18.4 (5.8, 40.5)</a:t>
                      </a:r>
                    </a:p>
                  </a:txBody>
                  <a:tcPr/>
                </a:tc>
                <a:tc>
                  <a:txBody>
                    <a:bodyPr/>
                    <a:lstStyle/>
                    <a:p>
                      <a:r>
                        <a:rPr lang="en-GB" dirty="0"/>
                        <a:t>27.0 (11.8, 58.2)</a:t>
                      </a:r>
                    </a:p>
                  </a:txBody>
                  <a:tcPr/>
                </a:tc>
                <a:tc>
                  <a:txBody>
                    <a:bodyPr/>
                    <a:lstStyle/>
                    <a:p>
                      <a:r>
                        <a:rPr lang="en-GB" dirty="0"/>
                        <a:t>24.8 (3.8, 74.1)</a:t>
                      </a:r>
                    </a:p>
                  </a:txBody>
                  <a:tcPr/>
                </a:tc>
                <a:extLst>
                  <a:ext uri="{0D108BD9-81ED-4DB2-BD59-A6C34878D82A}">
                    <a16:rowId xmlns:a16="http://schemas.microsoft.com/office/drawing/2014/main" val="3260707906"/>
                  </a:ext>
                </a:extLst>
              </a:tr>
              <a:tr h="520700">
                <a:tc>
                  <a:txBody>
                    <a:bodyPr/>
                    <a:lstStyle/>
                    <a:p>
                      <a:r>
                        <a:rPr lang="en-GB" dirty="0"/>
                        <a:t>1955 Population Size</a:t>
                      </a:r>
                    </a:p>
                  </a:txBody>
                  <a:tcPr/>
                </a:tc>
                <a:tc>
                  <a:txBody>
                    <a:bodyPr/>
                    <a:lstStyle/>
                    <a:p>
                      <a:r>
                        <a:rPr lang="en-GB" dirty="0"/>
                        <a:t>2290 (1750, 2840)</a:t>
                      </a:r>
                    </a:p>
                  </a:txBody>
                  <a:tcPr/>
                </a:tc>
                <a:tc>
                  <a:txBody>
                    <a:bodyPr/>
                    <a:lstStyle/>
                    <a:p>
                      <a:r>
                        <a:rPr lang="en-GB" dirty="0"/>
                        <a:t>1050 (723, 1540)</a:t>
                      </a:r>
                    </a:p>
                  </a:txBody>
                  <a:tcPr/>
                </a:tc>
                <a:tc>
                  <a:txBody>
                    <a:bodyPr/>
                    <a:lstStyle/>
                    <a:p>
                      <a:r>
                        <a:rPr lang="en-GB" dirty="0"/>
                        <a:t>824 (578, 1210)</a:t>
                      </a:r>
                    </a:p>
                  </a:txBody>
                  <a:tcPr/>
                </a:tc>
                <a:extLst>
                  <a:ext uri="{0D108BD9-81ED-4DB2-BD59-A6C34878D82A}">
                    <a16:rowId xmlns:a16="http://schemas.microsoft.com/office/drawing/2014/main" val="3000593499"/>
                  </a:ext>
                </a:extLst>
              </a:tr>
            </a:tbl>
          </a:graphicData>
        </a:graphic>
      </p:graphicFrame>
    </p:spTree>
    <p:extLst>
      <p:ext uri="{BB962C8B-B14F-4D97-AF65-F5344CB8AC3E}">
        <p14:creationId xmlns:p14="http://schemas.microsoft.com/office/powerpoint/2010/main" val="95860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3F9DA-E136-6A4E-BEF2-80070024E89C}"/>
              </a:ext>
            </a:extLst>
          </p:cNvPr>
          <p:cNvSpPr>
            <a:spLocks noGrp="1"/>
          </p:cNvSpPr>
          <p:nvPr>
            <p:ph type="title"/>
          </p:nvPr>
        </p:nvSpPr>
        <p:spPr>
          <a:xfrm>
            <a:off x="838200" y="18798"/>
            <a:ext cx="10515600" cy="1325563"/>
          </a:xfrm>
        </p:spPr>
        <p:txBody>
          <a:bodyPr/>
          <a:lstStyle/>
          <a:p>
            <a:r>
              <a:rPr lang="en-GB" dirty="0"/>
              <a:t>Probability of Increase</a:t>
            </a:r>
          </a:p>
        </p:txBody>
      </p:sp>
      <p:graphicFrame>
        <p:nvGraphicFramePr>
          <p:cNvPr id="4" name="Tableau 4">
            <a:extLst>
              <a:ext uri="{FF2B5EF4-FFF2-40B4-BE49-F238E27FC236}">
                <a16:creationId xmlns:a16="http://schemas.microsoft.com/office/drawing/2014/main" id="{08821451-E04E-434A-8D9F-ABC9BDAC9C2F}"/>
              </a:ext>
            </a:extLst>
          </p:cNvPr>
          <p:cNvGraphicFramePr>
            <a:graphicFrameLocks noGrp="1"/>
          </p:cNvGraphicFramePr>
          <p:nvPr>
            <p:ph idx="1"/>
            <p:extLst>
              <p:ext uri="{D42A27DB-BD31-4B8C-83A1-F6EECF244321}">
                <p14:modId xmlns:p14="http://schemas.microsoft.com/office/powerpoint/2010/main" val="2169111025"/>
              </p:ext>
            </p:extLst>
          </p:nvPr>
        </p:nvGraphicFramePr>
        <p:xfrm>
          <a:off x="838200" y="1143000"/>
          <a:ext cx="10515600" cy="45720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82681731"/>
                    </a:ext>
                  </a:extLst>
                </a:gridCol>
                <a:gridCol w="2628900">
                  <a:extLst>
                    <a:ext uri="{9D8B030D-6E8A-4147-A177-3AD203B41FA5}">
                      <a16:colId xmlns:a16="http://schemas.microsoft.com/office/drawing/2014/main" val="1417896468"/>
                    </a:ext>
                  </a:extLst>
                </a:gridCol>
                <a:gridCol w="2628900">
                  <a:extLst>
                    <a:ext uri="{9D8B030D-6E8A-4147-A177-3AD203B41FA5}">
                      <a16:colId xmlns:a16="http://schemas.microsoft.com/office/drawing/2014/main" val="3861452477"/>
                    </a:ext>
                  </a:extLst>
                </a:gridCol>
                <a:gridCol w="2628900">
                  <a:extLst>
                    <a:ext uri="{9D8B030D-6E8A-4147-A177-3AD203B41FA5}">
                      <a16:colId xmlns:a16="http://schemas.microsoft.com/office/drawing/2014/main" val="3939133248"/>
                    </a:ext>
                  </a:extLst>
                </a:gridCol>
              </a:tblGrid>
              <a:tr h="780281">
                <a:tc>
                  <a:txBody>
                    <a:bodyPr/>
                    <a:lstStyle/>
                    <a:p>
                      <a:pPr algn="ctr"/>
                      <a:r>
                        <a:rPr lang="en-GB" dirty="0"/>
                        <a:t>Annual Removals</a:t>
                      </a:r>
                    </a:p>
                  </a:txBody>
                  <a:tcPr/>
                </a:tc>
                <a:tc>
                  <a:txBody>
                    <a:bodyPr/>
                    <a:lstStyle/>
                    <a:p>
                      <a:pPr algn="ctr"/>
                      <a:r>
                        <a:rPr lang="en-GB" dirty="0"/>
                        <a:t>Area 1 Ittoqqortoormiit Scoresby Sound &amp; south to 68°30’N</a:t>
                      </a:r>
                    </a:p>
                  </a:txBody>
                  <a:tcPr/>
                </a:tc>
                <a:tc>
                  <a:txBody>
                    <a:bodyPr/>
                    <a:lstStyle/>
                    <a:p>
                      <a:pPr algn="ctr"/>
                      <a:r>
                        <a:rPr lang="en-GB" dirty="0"/>
                        <a:t>Area 2 Kangerlussuaq  &amp; 68°30’N to 67°N</a:t>
                      </a:r>
                    </a:p>
                  </a:txBody>
                  <a:tcPr/>
                </a:tc>
                <a:tc>
                  <a:txBody>
                    <a:bodyPr/>
                    <a:lstStyle/>
                    <a:p>
                      <a:pPr algn="ctr"/>
                      <a:r>
                        <a:rPr lang="en-GB" dirty="0"/>
                        <a:t>Area 3  Tasiilaq &amp; south of 67°N</a:t>
                      </a:r>
                    </a:p>
                  </a:txBody>
                  <a:tcPr/>
                </a:tc>
                <a:extLst>
                  <a:ext uri="{0D108BD9-81ED-4DB2-BD59-A6C34878D82A}">
                    <a16:rowId xmlns:a16="http://schemas.microsoft.com/office/drawing/2014/main" val="1193272150"/>
                  </a:ext>
                </a:extLst>
              </a:tr>
              <a:tr h="312113">
                <a:tc>
                  <a:txBody>
                    <a:bodyPr/>
                    <a:lstStyle/>
                    <a:p>
                      <a:pPr algn="ctr"/>
                      <a:r>
                        <a:rPr lang="en-GB" dirty="0"/>
                        <a:t>1</a:t>
                      </a:r>
                    </a:p>
                  </a:txBody>
                  <a:tcPr/>
                </a:tc>
                <a:tc>
                  <a:txBody>
                    <a:bodyPr/>
                    <a:lstStyle/>
                    <a:p>
                      <a:pPr algn="ctr"/>
                      <a:r>
                        <a:rPr lang="en-GB" dirty="0"/>
                        <a:t>0.57</a:t>
                      </a:r>
                    </a:p>
                  </a:txBody>
                  <a:tcPr/>
                </a:tc>
                <a:tc>
                  <a:txBody>
                    <a:bodyPr/>
                    <a:lstStyle/>
                    <a:p>
                      <a:pPr algn="ctr"/>
                      <a:r>
                        <a:rPr lang="en-GB" dirty="0"/>
                        <a:t>0.94</a:t>
                      </a:r>
                    </a:p>
                  </a:txBody>
                  <a:tcPr/>
                </a:tc>
                <a:tc>
                  <a:txBody>
                    <a:bodyPr/>
                    <a:lstStyle/>
                    <a:p>
                      <a:pPr algn="ctr"/>
                      <a:r>
                        <a:rPr lang="en-GB" dirty="0"/>
                        <a:t>0.88</a:t>
                      </a:r>
                    </a:p>
                  </a:txBody>
                  <a:tcPr/>
                </a:tc>
                <a:extLst>
                  <a:ext uri="{0D108BD9-81ED-4DB2-BD59-A6C34878D82A}">
                    <a16:rowId xmlns:a16="http://schemas.microsoft.com/office/drawing/2014/main" val="3502532629"/>
                  </a:ext>
                </a:extLst>
              </a:tr>
              <a:tr h="312113">
                <a:tc>
                  <a:txBody>
                    <a:bodyPr/>
                    <a:lstStyle/>
                    <a:p>
                      <a:pPr algn="ctr"/>
                      <a:r>
                        <a:rPr lang="en-GB" dirty="0"/>
                        <a:t>2</a:t>
                      </a:r>
                    </a:p>
                  </a:txBody>
                  <a:tcPr/>
                </a:tc>
                <a:tc>
                  <a:txBody>
                    <a:bodyPr/>
                    <a:lstStyle/>
                    <a:p>
                      <a:pPr algn="ctr"/>
                      <a:r>
                        <a:rPr lang="en-GB" dirty="0"/>
                        <a:t>0.48</a:t>
                      </a:r>
                    </a:p>
                  </a:txBody>
                  <a:tcPr/>
                </a:tc>
                <a:tc>
                  <a:txBody>
                    <a:bodyPr/>
                    <a:lstStyle/>
                    <a:p>
                      <a:pPr algn="ctr"/>
                      <a:r>
                        <a:rPr lang="en-GB" dirty="0"/>
                        <a:t>0.86</a:t>
                      </a:r>
                    </a:p>
                  </a:txBody>
                  <a:tcPr/>
                </a:tc>
                <a:tc>
                  <a:txBody>
                    <a:bodyPr/>
                    <a:lstStyle/>
                    <a:p>
                      <a:pPr algn="ctr"/>
                      <a:r>
                        <a:rPr lang="en-GB" dirty="0"/>
                        <a:t>0.76</a:t>
                      </a:r>
                    </a:p>
                  </a:txBody>
                  <a:tcPr/>
                </a:tc>
                <a:extLst>
                  <a:ext uri="{0D108BD9-81ED-4DB2-BD59-A6C34878D82A}">
                    <a16:rowId xmlns:a16="http://schemas.microsoft.com/office/drawing/2014/main" val="2831554211"/>
                  </a:ext>
                </a:extLst>
              </a:tr>
              <a:tr h="312113">
                <a:tc>
                  <a:txBody>
                    <a:bodyPr/>
                    <a:lstStyle/>
                    <a:p>
                      <a:pPr algn="ctr"/>
                      <a:r>
                        <a:rPr lang="en-GB" dirty="0"/>
                        <a:t>3</a:t>
                      </a:r>
                    </a:p>
                  </a:txBody>
                  <a:tcPr/>
                </a:tc>
                <a:tc>
                  <a:txBody>
                    <a:bodyPr/>
                    <a:lstStyle/>
                    <a:p>
                      <a:pPr algn="ctr"/>
                      <a:r>
                        <a:rPr lang="en-GB" dirty="0"/>
                        <a:t>0.4</a:t>
                      </a:r>
                    </a:p>
                  </a:txBody>
                  <a:tcPr/>
                </a:tc>
                <a:tc>
                  <a:txBody>
                    <a:bodyPr/>
                    <a:lstStyle/>
                    <a:p>
                      <a:pPr algn="ctr"/>
                      <a:r>
                        <a:rPr lang="en-GB" dirty="0"/>
                        <a:t>0.79</a:t>
                      </a:r>
                    </a:p>
                  </a:txBody>
                  <a:tcPr/>
                </a:tc>
                <a:tc>
                  <a:txBody>
                    <a:bodyPr/>
                    <a:lstStyle/>
                    <a:p>
                      <a:pPr algn="ctr"/>
                      <a:r>
                        <a:rPr lang="en-GB" dirty="0"/>
                        <a:t>0.66</a:t>
                      </a:r>
                    </a:p>
                  </a:txBody>
                  <a:tcPr/>
                </a:tc>
                <a:extLst>
                  <a:ext uri="{0D108BD9-81ED-4DB2-BD59-A6C34878D82A}">
                    <a16:rowId xmlns:a16="http://schemas.microsoft.com/office/drawing/2014/main" val="1978658416"/>
                  </a:ext>
                </a:extLst>
              </a:tr>
              <a:tr h="312113">
                <a:tc>
                  <a:txBody>
                    <a:bodyPr/>
                    <a:lstStyle/>
                    <a:p>
                      <a:pPr algn="ctr"/>
                      <a:r>
                        <a:rPr lang="en-GB" dirty="0"/>
                        <a:t>4</a:t>
                      </a:r>
                    </a:p>
                  </a:txBody>
                  <a:tcPr/>
                </a:tc>
                <a:tc>
                  <a:txBody>
                    <a:bodyPr/>
                    <a:lstStyle/>
                    <a:p>
                      <a:pPr algn="ctr"/>
                      <a:r>
                        <a:rPr lang="en-GB" dirty="0"/>
                        <a:t>0.32</a:t>
                      </a:r>
                    </a:p>
                  </a:txBody>
                  <a:tcPr/>
                </a:tc>
                <a:tc>
                  <a:txBody>
                    <a:bodyPr/>
                    <a:lstStyle/>
                    <a:p>
                      <a:pPr algn="ctr"/>
                      <a:r>
                        <a:rPr lang="en-GB" dirty="0"/>
                        <a:t>0.72</a:t>
                      </a:r>
                    </a:p>
                  </a:txBody>
                  <a:tcPr/>
                </a:tc>
                <a:tc>
                  <a:txBody>
                    <a:bodyPr/>
                    <a:lstStyle/>
                    <a:p>
                      <a:pPr algn="ctr"/>
                      <a:r>
                        <a:rPr lang="en-GB" dirty="0"/>
                        <a:t>0.58</a:t>
                      </a:r>
                    </a:p>
                  </a:txBody>
                  <a:tcPr/>
                </a:tc>
                <a:extLst>
                  <a:ext uri="{0D108BD9-81ED-4DB2-BD59-A6C34878D82A}">
                    <a16:rowId xmlns:a16="http://schemas.microsoft.com/office/drawing/2014/main" val="832520359"/>
                  </a:ext>
                </a:extLst>
              </a:tr>
              <a:tr h="312113">
                <a:tc>
                  <a:txBody>
                    <a:bodyPr/>
                    <a:lstStyle/>
                    <a:p>
                      <a:pPr algn="ctr"/>
                      <a:r>
                        <a:rPr lang="en-GB" dirty="0"/>
                        <a:t>5</a:t>
                      </a:r>
                    </a:p>
                  </a:txBody>
                  <a:tcPr/>
                </a:tc>
                <a:tc>
                  <a:txBody>
                    <a:bodyPr/>
                    <a:lstStyle/>
                    <a:p>
                      <a:pPr algn="ctr"/>
                      <a:r>
                        <a:rPr lang="en-GB" dirty="0"/>
                        <a:t>0.28</a:t>
                      </a:r>
                    </a:p>
                  </a:txBody>
                  <a:tcPr/>
                </a:tc>
                <a:tc>
                  <a:txBody>
                    <a:bodyPr/>
                    <a:lstStyle/>
                    <a:p>
                      <a:pPr algn="ctr"/>
                      <a:r>
                        <a:rPr lang="en-GB" dirty="0"/>
                        <a:t>0.65</a:t>
                      </a:r>
                    </a:p>
                  </a:txBody>
                  <a:tcPr/>
                </a:tc>
                <a:tc>
                  <a:txBody>
                    <a:bodyPr/>
                    <a:lstStyle/>
                    <a:p>
                      <a:pPr algn="ctr"/>
                      <a:r>
                        <a:rPr lang="en-GB" dirty="0"/>
                        <a:t>0.52</a:t>
                      </a:r>
                    </a:p>
                  </a:txBody>
                  <a:tcPr/>
                </a:tc>
                <a:extLst>
                  <a:ext uri="{0D108BD9-81ED-4DB2-BD59-A6C34878D82A}">
                    <a16:rowId xmlns:a16="http://schemas.microsoft.com/office/drawing/2014/main" val="1236463562"/>
                  </a:ext>
                </a:extLst>
              </a:tr>
              <a:tr h="312113">
                <a:tc>
                  <a:txBody>
                    <a:bodyPr/>
                    <a:lstStyle/>
                    <a:p>
                      <a:pPr algn="ctr"/>
                      <a:r>
                        <a:rPr lang="en-GB" dirty="0"/>
                        <a:t>6</a:t>
                      </a:r>
                    </a:p>
                  </a:txBody>
                  <a:tcPr/>
                </a:tc>
                <a:tc>
                  <a:txBody>
                    <a:bodyPr/>
                    <a:lstStyle/>
                    <a:p>
                      <a:pPr algn="ctr"/>
                      <a:r>
                        <a:rPr lang="en-GB" dirty="0"/>
                        <a:t>0.22</a:t>
                      </a:r>
                    </a:p>
                  </a:txBody>
                  <a:tcPr/>
                </a:tc>
                <a:tc>
                  <a:txBody>
                    <a:bodyPr/>
                    <a:lstStyle/>
                    <a:p>
                      <a:pPr algn="ctr"/>
                      <a:r>
                        <a:rPr lang="en-GB" dirty="0"/>
                        <a:t>0.57</a:t>
                      </a:r>
                    </a:p>
                  </a:txBody>
                  <a:tcPr/>
                </a:tc>
                <a:tc>
                  <a:txBody>
                    <a:bodyPr/>
                    <a:lstStyle/>
                    <a:p>
                      <a:pPr algn="ctr"/>
                      <a:r>
                        <a:rPr lang="en-GB" dirty="0"/>
                        <a:t>0.46</a:t>
                      </a:r>
                    </a:p>
                  </a:txBody>
                  <a:tcPr/>
                </a:tc>
                <a:extLst>
                  <a:ext uri="{0D108BD9-81ED-4DB2-BD59-A6C34878D82A}">
                    <a16:rowId xmlns:a16="http://schemas.microsoft.com/office/drawing/2014/main" val="3657810022"/>
                  </a:ext>
                </a:extLst>
              </a:tr>
              <a:tr h="312113">
                <a:tc>
                  <a:txBody>
                    <a:bodyPr/>
                    <a:lstStyle/>
                    <a:p>
                      <a:pPr algn="ctr"/>
                      <a:r>
                        <a:rPr lang="en-GB" dirty="0"/>
                        <a:t>7</a:t>
                      </a:r>
                    </a:p>
                  </a:txBody>
                  <a:tcPr/>
                </a:tc>
                <a:tc>
                  <a:txBody>
                    <a:bodyPr/>
                    <a:lstStyle/>
                    <a:p>
                      <a:pPr algn="ctr"/>
                      <a:r>
                        <a:rPr lang="en-GB" dirty="0"/>
                        <a:t>0.18</a:t>
                      </a:r>
                    </a:p>
                  </a:txBody>
                  <a:tcPr/>
                </a:tc>
                <a:tc>
                  <a:txBody>
                    <a:bodyPr/>
                    <a:lstStyle/>
                    <a:p>
                      <a:pPr algn="ctr"/>
                      <a:r>
                        <a:rPr lang="en-GB" dirty="0"/>
                        <a:t>0.5</a:t>
                      </a:r>
                    </a:p>
                  </a:txBody>
                  <a:tcPr/>
                </a:tc>
                <a:tc>
                  <a:txBody>
                    <a:bodyPr/>
                    <a:lstStyle/>
                    <a:p>
                      <a:pPr algn="ctr"/>
                      <a:r>
                        <a:rPr lang="en-GB" dirty="0"/>
                        <a:t>0.41</a:t>
                      </a:r>
                    </a:p>
                  </a:txBody>
                  <a:tcPr/>
                </a:tc>
                <a:extLst>
                  <a:ext uri="{0D108BD9-81ED-4DB2-BD59-A6C34878D82A}">
                    <a16:rowId xmlns:a16="http://schemas.microsoft.com/office/drawing/2014/main" val="3203261190"/>
                  </a:ext>
                </a:extLst>
              </a:tr>
              <a:tr h="312113">
                <a:tc>
                  <a:txBody>
                    <a:bodyPr/>
                    <a:lstStyle/>
                    <a:p>
                      <a:pPr algn="ctr"/>
                      <a:r>
                        <a:rPr lang="en-GB" dirty="0"/>
                        <a:t>8</a:t>
                      </a:r>
                    </a:p>
                  </a:txBody>
                  <a:tcPr/>
                </a:tc>
                <a:tc>
                  <a:txBody>
                    <a:bodyPr/>
                    <a:lstStyle/>
                    <a:p>
                      <a:pPr algn="ctr"/>
                      <a:r>
                        <a:rPr lang="en-GB" dirty="0"/>
                        <a:t>0.15</a:t>
                      </a:r>
                    </a:p>
                  </a:txBody>
                  <a:tcPr/>
                </a:tc>
                <a:tc>
                  <a:txBody>
                    <a:bodyPr/>
                    <a:lstStyle/>
                    <a:p>
                      <a:pPr algn="ctr"/>
                      <a:r>
                        <a:rPr lang="en-GB" dirty="0"/>
                        <a:t>0.44</a:t>
                      </a:r>
                    </a:p>
                  </a:txBody>
                  <a:tcPr/>
                </a:tc>
                <a:tc>
                  <a:txBody>
                    <a:bodyPr/>
                    <a:lstStyle/>
                    <a:p>
                      <a:pPr algn="ctr"/>
                      <a:r>
                        <a:rPr lang="en-GB" dirty="0"/>
                        <a:t>0.36</a:t>
                      </a:r>
                    </a:p>
                  </a:txBody>
                  <a:tcPr/>
                </a:tc>
                <a:extLst>
                  <a:ext uri="{0D108BD9-81ED-4DB2-BD59-A6C34878D82A}">
                    <a16:rowId xmlns:a16="http://schemas.microsoft.com/office/drawing/2014/main" val="372131716"/>
                  </a:ext>
                </a:extLst>
              </a:tr>
              <a:tr h="312113">
                <a:tc>
                  <a:txBody>
                    <a:bodyPr/>
                    <a:lstStyle/>
                    <a:p>
                      <a:pPr algn="ctr"/>
                      <a:r>
                        <a:rPr lang="en-GB" dirty="0"/>
                        <a:t>9</a:t>
                      </a:r>
                    </a:p>
                  </a:txBody>
                  <a:tcPr/>
                </a:tc>
                <a:tc>
                  <a:txBody>
                    <a:bodyPr/>
                    <a:lstStyle/>
                    <a:p>
                      <a:pPr algn="ctr"/>
                      <a:r>
                        <a:rPr lang="en-GB" dirty="0"/>
                        <a:t>0.13</a:t>
                      </a:r>
                    </a:p>
                  </a:txBody>
                  <a:tcPr/>
                </a:tc>
                <a:tc>
                  <a:txBody>
                    <a:bodyPr/>
                    <a:lstStyle/>
                    <a:p>
                      <a:pPr algn="ctr"/>
                      <a:r>
                        <a:rPr lang="en-GB" dirty="0"/>
                        <a:t>0.37</a:t>
                      </a:r>
                    </a:p>
                  </a:txBody>
                  <a:tcPr/>
                </a:tc>
                <a:tc>
                  <a:txBody>
                    <a:bodyPr/>
                    <a:lstStyle/>
                    <a:p>
                      <a:pPr algn="ctr"/>
                      <a:r>
                        <a:rPr lang="en-GB" dirty="0"/>
                        <a:t>0.33</a:t>
                      </a:r>
                    </a:p>
                  </a:txBody>
                  <a:tcPr/>
                </a:tc>
                <a:extLst>
                  <a:ext uri="{0D108BD9-81ED-4DB2-BD59-A6C34878D82A}">
                    <a16:rowId xmlns:a16="http://schemas.microsoft.com/office/drawing/2014/main" val="885164516"/>
                  </a:ext>
                </a:extLst>
              </a:tr>
              <a:tr h="312113">
                <a:tc>
                  <a:txBody>
                    <a:bodyPr/>
                    <a:lstStyle/>
                    <a:p>
                      <a:pPr algn="ctr"/>
                      <a:r>
                        <a:rPr lang="en-GB" dirty="0"/>
                        <a:t>10</a:t>
                      </a:r>
                    </a:p>
                  </a:txBody>
                  <a:tcPr/>
                </a:tc>
                <a:tc>
                  <a:txBody>
                    <a:bodyPr/>
                    <a:lstStyle/>
                    <a:p>
                      <a:pPr algn="ctr"/>
                      <a:r>
                        <a:rPr lang="en-GB" dirty="0"/>
                        <a:t>0.11</a:t>
                      </a:r>
                    </a:p>
                  </a:txBody>
                  <a:tcPr/>
                </a:tc>
                <a:tc>
                  <a:txBody>
                    <a:bodyPr/>
                    <a:lstStyle/>
                    <a:p>
                      <a:pPr algn="ctr"/>
                      <a:r>
                        <a:rPr lang="en-GB" dirty="0"/>
                        <a:t>0.32</a:t>
                      </a:r>
                    </a:p>
                  </a:txBody>
                  <a:tcPr/>
                </a:tc>
                <a:tc>
                  <a:txBody>
                    <a:bodyPr/>
                    <a:lstStyle/>
                    <a:p>
                      <a:pPr algn="ctr"/>
                      <a:r>
                        <a:rPr lang="en-GB" dirty="0"/>
                        <a:t>0.29</a:t>
                      </a:r>
                    </a:p>
                  </a:txBody>
                  <a:tcPr/>
                </a:tc>
                <a:extLst>
                  <a:ext uri="{0D108BD9-81ED-4DB2-BD59-A6C34878D82A}">
                    <a16:rowId xmlns:a16="http://schemas.microsoft.com/office/drawing/2014/main" val="73310936"/>
                  </a:ext>
                </a:extLst>
              </a:tr>
            </a:tbl>
          </a:graphicData>
        </a:graphic>
      </p:graphicFrame>
    </p:spTree>
    <p:extLst>
      <p:ext uri="{BB962C8B-B14F-4D97-AF65-F5344CB8AC3E}">
        <p14:creationId xmlns:p14="http://schemas.microsoft.com/office/powerpoint/2010/main" val="371272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DD68F0-4419-684C-BEDE-454126AD1ED7}"/>
              </a:ext>
            </a:extLst>
          </p:cNvPr>
          <p:cNvSpPr>
            <a:spLocks noGrp="1"/>
          </p:cNvSpPr>
          <p:nvPr>
            <p:ph type="title"/>
          </p:nvPr>
        </p:nvSpPr>
        <p:spPr>
          <a:xfrm>
            <a:off x="838200" y="365125"/>
            <a:ext cx="10515600" cy="993775"/>
          </a:xfrm>
        </p:spPr>
        <p:txBody>
          <a:bodyPr>
            <a:normAutofit fontScale="90000"/>
          </a:bodyPr>
          <a:lstStyle/>
          <a:p>
            <a:pPr algn="ctr"/>
            <a:r>
              <a:rPr lang="en-GB" dirty="0"/>
              <a:t>Recommendations for </a:t>
            </a:r>
            <a:br>
              <a:rPr lang="en-GB" dirty="0"/>
            </a:br>
            <a:r>
              <a:rPr lang="en-GB" dirty="0"/>
              <a:t>Conservation &amp; Management</a:t>
            </a:r>
          </a:p>
        </p:txBody>
      </p:sp>
      <p:sp>
        <p:nvSpPr>
          <p:cNvPr id="3" name="Espace réservé du contenu 2">
            <a:extLst>
              <a:ext uri="{FF2B5EF4-FFF2-40B4-BE49-F238E27FC236}">
                <a16:creationId xmlns:a16="http://schemas.microsoft.com/office/drawing/2014/main" id="{4C1BBC1C-5DD2-354D-9A30-2F218D154374}"/>
              </a:ext>
            </a:extLst>
          </p:cNvPr>
          <p:cNvSpPr>
            <a:spLocks noGrp="1"/>
          </p:cNvSpPr>
          <p:nvPr>
            <p:ph idx="1"/>
          </p:nvPr>
        </p:nvSpPr>
        <p:spPr>
          <a:xfrm>
            <a:off x="546100" y="1600200"/>
            <a:ext cx="11430000" cy="4576763"/>
          </a:xfrm>
        </p:spPr>
        <p:txBody>
          <a:bodyPr>
            <a:normAutofit fontScale="85000" lnSpcReduction="20000"/>
          </a:bodyPr>
          <a:lstStyle/>
          <a:p>
            <a:r>
              <a:rPr lang="en-US" i="1" dirty="0"/>
              <a:t>The NAMMCO SC seek an immediate response from managers to the information that current removal levels are unsustainable.</a:t>
            </a:r>
          </a:p>
          <a:p>
            <a:r>
              <a:rPr lang="en-US" i="1" dirty="0"/>
              <a:t>The NAMMCO SC develop guidance on a standard or principle-based approach for management and harvest advice for  small stocks.</a:t>
            </a:r>
          </a:p>
          <a:p>
            <a:r>
              <a:rPr lang="en-US" i="1" dirty="0"/>
              <a:t>Data on struck and lost be obtained to inform assessments of sustainability if any harvest continues.</a:t>
            </a:r>
          </a:p>
          <a:p>
            <a:r>
              <a:rPr lang="en-US" i="1" dirty="0"/>
              <a:t>Reports of landed animals include the length of the animal in addition to the age category and presence of a fetus. </a:t>
            </a:r>
          </a:p>
          <a:p>
            <a:r>
              <a:rPr lang="en-US" i="1" dirty="0"/>
              <a:t>Hunters receive payment for assisting scientific research to clarify stock structure and abundance (e.g. through tagging animals).</a:t>
            </a:r>
          </a:p>
          <a:p>
            <a:r>
              <a:rPr lang="en-US" i="1" dirty="0"/>
              <a:t>Ways to improve the reporting of user observations (e.g. on struck and lost, pregnancies, stomach contents, and seasonal presence) be investigated to inform future assessments. </a:t>
            </a:r>
          </a:p>
          <a:p>
            <a:r>
              <a:rPr lang="en-US" i="1" dirty="0"/>
              <a:t>The negative impact of climate change on narwhals be recognized and included in management decision-making on all stocks. </a:t>
            </a:r>
          </a:p>
        </p:txBody>
      </p:sp>
    </p:spTree>
    <p:extLst>
      <p:ext uri="{BB962C8B-B14F-4D97-AF65-F5344CB8AC3E}">
        <p14:creationId xmlns:p14="http://schemas.microsoft.com/office/powerpoint/2010/main" val="232092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6FEC-7801-49B2-BEF9-150D22EDC905}"/>
              </a:ext>
            </a:extLst>
          </p:cNvPr>
          <p:cNvSpPr>
            <a:spLocks noGrp="1"/>
          </p:cNvSpPr>
          <p:nvPr>
            <p:ph type="title"/>
          </p:nvPr>
        </p:nvSpPr>
        <p:spPr>
          <a:xfrm>
            <a:off x="838200" y="365126"/>
            <a:ext cx="10515600" cy="886554"/>
          </a:xfrm>
        </p:spPr>
        <p:txBody>
          <a:bodyPr/>
          <a:lstStyle/>
          <a:p>
            <a:r>
              <a:rPr lang="en-US" dirty="0"/>
              <a:t>Distribution &amp; Stock Structure</a:t>
            </a:r>
            <a:endParaRPr lang="en-GB" dirty="0"/>
          </a:p>
        </p:txBody>
      </p:sp>
      <p:sp>
        <p:nvSpPr>
          <p:cNvPr id="3" name="Content Placeholder 2">
            <a:extLst>
              <a:ext uri="{FF2B5EF4-FFF2-40B4-BE49-F238E27FC236}">
                <a16:creationId xmlns:a16="http://schemas.microsoft.com/office/drawing/2014/main" id="{B9718A96-00B1-4951-B287-69625FC8C2DC}"/>
              </a:ext>
            </a:extLst>
          </p:cNvPr>
          <p:cNvSpPr>
            <a:spLocks noGrp="1"/>
          </p:cNvSpPr>
          <p:nvPr>
            <p:ph idx="1"/>
          </p:nvPr>
        </p:nvSpPr>
        <p:spPr>
          <a:xfrm>
            <a:off x="6692900" y="1689673"/>
            <a:ext cx="5067300" cy="4318000"/>
          </a:xfrm>
        </p:spPr>
        <p:txBody>
          <a:bodyPr>
            <a:normAutofit/>
          </a:bodyPr>
          <a:lstStyle/>
          <a:p>
            <a:pPr marL="0" indent="0">
              <a:buNone/>
            </a:pPr>
            <a:r>
              <a:rPr lang="en-US" sz="3200" baseline="30000" dirty="0"/>
              <a:t>Three proposed management areas for narwhals in East Greenland. </a:t>
            </a:r>
          </a:p>
          <a:p>
            <a:pPr marL="0" indent="0">
              <a:buNone/>
            </a:pPr>
            <a:r>
              <a:rPr lang="en-US" sz="3200" baseline="30000" dirty="0"/>
              <a:t>1)</a:t>
            </a:r>
            <a:r>
              <a:rPr lang="en-US" sz="3200" dirty="0"/>
              <a:t> </a:t>
            </a:r>
            <a:r>
              <a:rPr lang="en-US" sz="3200" baseline="30000" dirty="0"/>
              <a:t>Ittoqqortoormiit &amp; Scoresby Sound </a:t>
            </a:r>
          </a:p>
          <a:p>
            <a:pPr marL="0" indent="0">
              <a:buNone/>
            </a:pPr>
            <a:r>
              <a:rPr lang="en-US" sz="3200" baseline="30000" dirty="0"/>
              <a:t>2) </a:t>
            </a:r>
            <a:r>
              <a:rPr lang="en-US" sz="3200" baseline="30000" dirty="0" err="1"/>
              <a:t>Kangerlussuaq</a:t>
            </a:r>
            <a:endParaRPr lang="en-US" sz="3200" baseline="30000" dirty="0"/>
          </a:p>
          <a:p>
            <a:pPr marL="0" indent="0">
              <a:buNone/>
            </a:pPr>
            <a:r>
              <a:rPr lang="en-US" sz="3200" baseline="30000" dirty="0"/>
              <a:t>3) </a:t>
            </a:r>
            <a:r>
              <a:rPr lang="en-US" sz="3200" baseline="30000" dirty="0" err="1"/>
              <a:t>Tasiilaq</a:t>
            </a:r>
            <a:endParaRPr lang="en-US" sz="3200" baseline="30000" dirty="0"/>
          </a:p>
          <a:p>
            <a:pPr marL="0" indent="0">
              <a:lnSpc>
                <a:spcPct val="100000"/>
              </a:lnSpc>
              <a:spcBef>
                <a:spcPts val="0"/>
              </a:spcBef>
              <a:buNone/>
            </a:pPr>
            <a:endParaRPr lang="en-US" sz="3200" baseline="30000" dirty="0"/>
          </a:p>
          <a:p>
            <a:pPr marL="0" indent="0">
              <a:lnSpc>
                <a:spcPct val="100000"/>
              </a:lnSpc>
              <a:spcBef>
                <a:spcPts val="0"/>
              </a:spcBef>
              <a:buNone/>
            </a:pPr>
            <a:r>
              <a:rPr lang="en-US" sz="3200" baseline="30000" dirty="0"/>
              <a:t>Blue line indicates the</a:t>
            </a:r>
            <a:r>
              <a:rPr lang="en-US" sz="3200" dirty="0"/>
              <a:t> </a:t>
            </a:r>
            <a:r>
              <a:rPr lang="en-US" sz="3200" baseline="30000" dirty="0"/>
              <a:t>previous segregation of two management areas. </a:t>
            </a:r>
          </a:p>
          <a:p>
            <a:pPr marL="0" indent="0">
              <a:lnSpc>
                <a:spcPct val="100000"/>
              </a:lnSpc>
              <a:spcBef>
                <a:spcPts val="0"/>
              </a:spcBef>
              <a:buNone/>
            </a:pPr>
            <a:endParaRPr lang="en-US" sz="3200" baseline="30000" dirty="0"/>
          </a:p>
          <a:p>
            <a:pPr marL="0" indent="0">
              <a:lnSpc>
                <a:spcPct val="100000"/>
              </a:lnSpc>
              <a:spcBef>
                <a:spcPts val="0"/>
              </a:spcBef>
              <a:buNone/>
            </a:pPr>
            <a:r>
              <a:rPr lang="en-US" sz="3200" baseline="30000" dirty="0"/>
              <a:t>Blue dots represent settlements, with Tasiilaq and Ittoqqortoormiit superimposed.</a:t>
            </a:r>
            <a:endParaRPr lang="en-US" sz="3200" dirty="0"/>
          </a:p>
          <a:p>
            <a:endParaRPr lang="en-GB" dirty="0"/>
          </a:p>
        </p:txBody>
      </p:sp>
      <p:pic>
        <p:nvPicPr>
          <p:cNvPr id="4" name="Picture 12" descr="ManagementRegions.png">
            <a:extLst>
              <a:ext uri="{FF2B5EF4-FFF2-40B4-BE49-F238E27FC236}">
                <a16:creationId xmlns:a16="http://schemas.microsoft.com/office/drawing/2014/main" id="{CAF96B14-10D1-BC4B-8A18-E2C2A2FABE2A}"/>
              </a:ext>
            </a:extLst>
          </p:cNvPr>
          <p:cNvPicPr>
            <a:picLocks noChangeAspect="1"/>
          </p:cNvPicPr>
          <p:nvPr/>
        </p:nvPicPr>
        <p:blipFill>
          <a:blip r:embed="rId3"/>
          <a:stretch>
            <a:fillRect/>
          </a:stretch>
        </p:blipFill>
        <p:spPr>
          <a:xfrm>
            <a:off x="698500" y="1428133"/>
            <a:ext cx="5862738" cy="4841081"/>
          </a:xfrm>
          <a:prstGeom prst="rect">
            <a:avLst/>
          </a:prstGeom>
        </p:spPr>
      </p:pic>
    </p:spTree>
    <p:extLst>
      <p:ext uri="{BB962C8B-B14F-4D97-AF65-F5344CB8AC3E}">
        <p14:creationId xmlns:p14="http://schemas.microsoft.com/office/powerpoint/2010/main" val="426268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EA5F1C2-8306-4248-864C-21EBC0DE8653}"/>
              </a:ext>
            </a:extLst>
          </p:cNvPr>
          <p:cNvPicPr>
            <a:picLocks noGrp="1" noChangeAspect="1"/>
          </p:cNvPicPr>
          <p:nvPr>
            <p:ph idx="1"/>
          </p:nvPr>
        </p:nvPicPr>
        <p:blipFill>
          <a:blip r:embed="rId3"/>
          <a:stretch>
            <a:fillRect/>
          </a:stretch>
        </p:blipFill>
        <p:spPr>
          <a:xfrm>
            <a:off x="1147484" y="1196930"/>
            <a:ext cx="7350360" cy="5295946"/>
          </a:xfrm>
          <a:prstGeom prst="rect">
            <a:avLst/>
          </a:prstGeom>
        </p:spPr>
      </p:pic>
      <p:sp>
        <p:nvSpPr>
          <p:cNvPr id="2" name="Titre 1">
            <a:extLst>
              <a:ext uri="{FF2B5EF4-FFF2-40B4-BE49-F238E27FC236}">
                <a16:creationId xmlns:a16="http://schemas.microsoft.com/office/drawing/2014/main" id="{C73A90AA-193B-6148-865F-566D2E485080}"/>
              </a:ext>
            </a:extLst>
          </p:cNvPr>
          <p:cNvSpPr>
            <a:spLocks noGrp="1"/>
          </p:cNvSpPr>
          <p:nvPr>
            <p:ph type="title"/>
          </p:nvPr>
        </p:nvSpPr>
        <p:spPr>
          <a:xfrm>
            <a:off x="1320800" y="0"/>
            <a:ext cx="9982200" cy="1235075"/>
          </a:xfrm>
        </p:spPr>
        <p:txBody>
          <a:bodyPr/>
          <a:lstStyle/>
          <a:p>
            <a:r>
              <a:rPr lang="en-GB" dirty="0"/>
              <a:t>Distribution &amp; Stock Structure</a:t>
            </a:r>
          </a:p>
        </p:txBody>
      </p:sp>
      <p:sp>
        <p:nvSpPr>
          <p:cNvPr id="5" name="TextBox 4"/>
          <p:cNvSpPr txBox="1"/>
          <p:nvPr/>
        </p:nvSpPr>
        <p:spPr>
          <a:xfrm>
            <a:off x="9313578" y="1680425"/>
            <a:ext cx="2694011" cy="3139321"/>
          </a:xfrm>
          <a:prstGeom prst="rect">
            <a:avLst/>
          </a:prstGeom>
          <a:noFill/>
        </p:spPr>
        <p:txBody>
          <a:bodyPr wrap="square" rtlCol="0">
            <a:spAutoFit/>
          </a:bodyPr>
          <a:lstStyle/>
          <a:p>
            <a:r>
              <a:rPr lang="en-US" dirty="0"/>
              <a:t>Tracks of two narwhals tagged in Hjørnedal near hunting grounds in late summer.  These narwhal moved out of the fjord system in early November and stayed in offshore areas south of Scoresby Sound through winter and spring until mid June when their transmitters stopped.</a:t>
            </a:r>
          </a:p>
        </p:txBody>
      </p:sp>
      <p:sp>
        <p:nvSpPr>
          <p:cNvPr id="6" name="Rectangle 5"/>
          <p:cNvSpPr/>
          <p:nvPr/>
        </p:nvSpPr>
        <p:spPr>
          <a:xfrm>
            <a:off x="4571983" y="2117890"/>
            <a:ext cx="1240544" cy="276999"/>
          </a:xfrm>
          <a:prstGeom prst="rect">
            <a:avLst/>
          </a:prstGeom>
        </p:spPr>
        <p:txBody>
          <a:bodyPr wrap="none">
            <a:spAutoFit/>
          </a:bodyPr>
          <a:lstStyle/>
          <a:p>
            <a:r>
              <a:rPr lang="en-US" sz="1200" dirty="0">
                <a:solidFill>
                  <a:schemeClr val="bg1"/>
                </a:solidFill>
              </a:rPr>
              <a:t>Ittoqqortoormiit</a:t>
            </a:r>
          </a:p>
        </p:txBody>
      </p:sp>
      <p:sp>
        <p:nvSpPr>
          <p:cNvPr id="8" name="Oval 7"/>
          <p:cNvSpPr/>
          <p:nvPr/>
        </p:nvSpPr>
        <p:spPr>
          <a:xfrm flipH="1">
            <a:off x="5137148" y="2381250"/>
            <a:ext cx="69851" cy="6985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84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6B009A-A35B-8D41-BE9E-FBC3083FFD5A}"/>
              </a:ext>
            </a:extLst>
          </p:cNvPr>
          <p:cNvSpPr>
            <a:spLocks noGrp="1"/>
          </p:cNvSpPr>
          <p:nvPr>
            <p:ph type="title"/>
          </p:nvPr>
        </p:nvSpPr>
        <p:spPr>
          <a:xfrm>
            <a:off x="6082468" y="550680"/>
            <a:ext cx="5854699" cy="1372225"/>
          </a:xfrm>
        </p:spPr>
        <p:txBody>
          <a:bodyPr>
            <a:noAutofit/>
          </a:bodyPr>
          <a:lstStyle/>
          <a:p>
            <a:pPr algn="ctr"/>
            <a:r>
              <a:rPr lang="en-US" sz="4000" dirty="0"/>
              <a:t>2016 Aerial Survey Scoresby Sound to </a:t>
            </a:r>
            <a:r>
              <a:rPr lang="en-US" sz="4000" dirty="0" err="1"/>
              <a:t>Tasiilaq</a:t>
            </a:r>
            <a:endParaRPr lang="en-GB" sz="4000" dirty="0"/>
          </a:p>
        </p:txBody>
      </p:sp>
      <p:pic>
        <p:nvPicPr>
          <p:cNvPr id="7" name="Espace réservé pour une image  6" descr="Une image contenant carte&#10;&#10;Description générée automatiquement">
            <a:extLst>
              <a:ext uri="{FF2B5EF4-FFF2-40B4-BE49-F238E27FC236}">
                <a16:creationId xmlns:a16="http://schemas.microsoft.com/office/drawing/2014/main" id="{EA9A3D32-64B6-A54B-96B8-62E2FD2021D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5165" r="15165"/>
          <a:stretch>
            <a:fillRect/>
          </a:stretch>
        </p:blipFill>
        <p:spPr>
          <a:xfrm>
            <a:off x="-583367" y="483432"/>
            <a:ext cx="7165140" cy="5891135"/>
          </a:xfrm>
        </p:spPr>
      </p:pic>
      <p:sp>
        <p:nvSpPr>
          <p:cNvPr id="4" name="Espace réservé du texte 3">
            <a:extLst>
              <a:ext uri="{FF2B5EF4-FFF2-40B4-BE49-F238E27FC236}">
                <a16:creationId xmlns:a16="http://schemas.microsoft.com/office/drawing/2014/main" id="{396730D9-4FC8-E744-900F-592880A9391D}"/>
              </a:ext>
            </a:extLst>
          </p:cNvPr>
          <p:cNvSpPr>
            <a:spLocks noGrp="1"/>
          </p:cNvSpPr>
          <p:nvPr>
            <p:ph type="body" sz="half" idx="2"/>
          </p:nvPr>
        </p:nvSpPr>
        <p:spPr>
          <a:xfrm>
            <a:off x="5803900" y="2408760"/>
            <a:ext cx="6133267" cy="3128440"/>
          </a:xfrm>
        </p:spPr>
        <p:txBody>
          <a:bodyPr>
            <a:normAutofit/>
          </a:bodyPr>
          <a:lstStyle/>
          <a:p>
            <a:r>
              <a:rPr lang="en-US" sz="3600" baseline="30000" dirty="0"/>
              <a:t>The survey was conducted during 17 to 25 August 2016 covering the fjord system of Scoresby Sound, a sample of the fjords along the </a:t>
            </a:r>
            <a:r>
              <a:rPr lang="en-US" sz="3600" baseline="30000" dirty="0" err="1"/>
              <a:t>Blosseville</a:t>
            </a:r>
            <a:r>
              <a:rPr lang="en-US" sz="3600" baseline="30000" dirty="0"/>
              <a:t> Coast, the Kangerlussuaq fjord, the fjords south of 65°N and some coastal areas (black lines). </a:t>
            </a:r>
          </a:p>
          <a:p>
            <a:r>
              <a:rPr lang="en-US" sz="3600" baseline="30000" dirty="0"/>
              <a:t>Red dots indicate locations of narwhal sightings.</a:t>
            </a:r>
            <a:endParaRPr lang="en-US" sz="3600" dirty="0"/>
          </a:p>
          <a:p>
            <a:endParaRPr lang="en-GB" dirty="0"/>
          </a:p>
        </p:txBody>
      </p:sp>
    </p:spTree>
    <p:extLst>
      <p:ext uri="{BB962C8B-B14F-4D97-AF65-F5344CB8AC3E}">
        <p14:creationId xmlns:p14="http://schemas.microsoft.com/office/powerpoint/2010/main" val="266927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FDF38-3476-ED44-AA3B-8FD02015D177}"/>
              </a:ext>
            </a:extLst>
          </p:cNvPr>
          <p:cNvSpPr>
            <a:spLocks noGrp="1"/>
          </p:cNvSpPr>
          <p:nvPr>
            <p:ph type="title"/>
          </p:nvPr>
        </p:nvSpPr>
        <p:spPr>
          <a:xfrm>
            <a:off x="838200" y="259557"/>
            <a:ext cx="10515600" cy="870744"/>
          </a:xfrm>
        </p:spPr>
        <p:txBody>
          <a:bodyPr/>
          <a:lstStyle/>
          <a:p>
            <a:r>
              <a:rPr lang="en-US" dirty="0"/>
              <a:t>2017 Survey of Scoresby Sound</a:t>
            </a:r>
            <a:endParaRPr lang="en-GB" dirty="0"/>
          </a:p>
        </p:txBody>
      </p:sp>
      <p:sp>
        <p:nvSpPr>
          <p:cNvPr id="4" name="TextBox 4">
            <a:extLst>
              <a:ext uri="{FF2B5EF4-FFF2-40B4-BE49-F238E27FC236}">
                <a16:creationId xmlns:a16="http://schemas.microsoft.com/office/drawing/2014/main" id="{3CF25A34-83D2-9849-BE5C-AF15B9CC3B70}"/>
              </a:ext>
            </a:extLst>
          </p:cNvPr>
          <p:cNvSpPr txBox="1">
            <a:spLocks noGrp="1"/>
          </p:cNvSpPr>
          <p:nvPr>
            <p:ph idx="1"/>
          </p:nvPr>
        </p:nvSpPr>
        <p:spPr>
          <a:xfrm>
            <a:off x="8064501" y="2718036"/>
            <a:ext cx="3728438" cy="1268723"/>
          </a:xfrm>
          <a:prstGeom prst="rect">
            <a:avLst/>
          </a:prstGeom>
          <a:noFill/>
        </p:spPr>
        <p:txBody>
          <a:bodyPr wrap="square" rtlCol="0">
            <a:spAutoFit/>
          </a:bodyPr>
          <a:lstStyle/>
          <a:p>
            <a:pPr marL="0" indent="0">
              <a:lnSpc>
                <a:spcPct val="100000"/>
              </a:lnSpc>
              <a:spcBef>
                <a:spcPts val="0"/>
              </a:spcBef>
              <a:buNone/>
            </a:pPr>
            <a:r>
              <a:rPr lang="en-US" sz="3200" baseline="30000" dirty="0"/>
              <a:t>Black lines are survey tracklines. </a:t>
            </a:r>
          </a:p>
          <a:p>
            <a:pPr marL="0" indent="0">
              <a:lnSpc>
                <a:spcPct val="100000"/>
              </a:lnSpc>
              <a:spcBef>
                <a:spcPts val="0"/>
              </a:spcBef>
              <a:buNone/>
            </a:pPr>
            <a:endParaRPr lang="en-US" sz="3200" baseline="30000" dirty="0"/>
          </a:p>
          <a:p>
            <a:pPr marL="0" indent="0">
              <a:lnSpc>
                <a:spcPct val="100000"/>
              </a:lnSpc>
              <a:spcBef>
                <a:spcPts val="0"/>
              </a:spcBef>
              <a:buNone/>
            </a:pPr>
            <a:r>
              <a:rPr lang="en-US" sz="3200" baseline="30000" dirty="0"/>
              <a:t>Red dots indicate locations of</a:t>
            </a:r>
          </a:p>
          <a:p>
            <a:pPr marL="0" indent="0">
              <a:lnSpc>
                <a:spcPct val="50000"/>
              </a:lnSpc>
              <a:spcBef>
                <a:spcPts val="0"/>
              </a:spcBef>
              <a:buNone/>
            </a:pPr>
            <a:r>
              <a:rPr lang="en-US" sz="3200" baseline="30000" dirty="0"/>
              <a:t> narwhal sightings.</a:t>
            </a:r>
            <a:endParaRPr lang="en-US" sz="3200" dirty="0"/>
          </a:p>
        </p:txBody>
      </p:sp>
      <p:pic>
        <p:nvPicPr>
          <p:cNvPr id="5" name="Content Placeholder 3" descr="Scoresby Sound 2017.jpg">
            <a:extLst>
              <a:ext uri="{FF2B5EF4-FFF2-40B4-BE49-F238E27FC236}">
                <a16:creationId xmlns:a16="http://schemas.microsoft.com/office/drawing/2014/main" id="{171D8957-EA9E-EC46-8785-95392E0A8674}"/>
              </a:ext>
            </a:extLst>
          </p:cNvPr>
          <p:cNvPicPr>
            <a:picLocks noChangeAspect="1"/>
          </p:cNvPicPr>
          <p:nvPr/>
        </p:nvPicPr>
        <p:blipFill>
          <a:blip r:embed="rId3"/>
          <a:srcRect l="-18940" r="-18940"/>
          <a:stretch>
            <a:fillRect/>
          </a:stretch>
        </p:blipFill>
        <p:spPr>
          <a:xfrm>
            <a:off x="-758505" y="1270367"/>
            <a:ext cx="9772010" cy="5148262"/>
          </a:xfrm>
          <a:prstGeom prst="rect">
            <a:avLst/>
          </a:prstGeom>
        </p:spPr>
      </p:pic>
    </p:spTree>
    <p:extLst>
      <p:ext uri="{BB962C8B-B14F-4D97-AF65-F5344CB8AC3E}">
        <p14:creationId xmlns:p14="http://schemas.microsoft.com/office/powerpoint/2010/main" val="268682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EDB90-8BB3-2C49-B02B-670942872D88}"/>
              </a:ext>
            </a:extLst>
          </p:cNvPr>
          <p:cNvSpPr>
            <a:spLocks noGrp="1"/>
          </p:cNvSpPr>
          <p:nvPr>
            <p:ph type="title"/>
          </p:nvPr>
        </p:nvSpPr>
        <p:spPr>
          <a:xfrm>
            <a:off x="266700" y="365125"/>
            <a:ext cx="11925300" cy="1325563"/>
          </a:xfrm>
        </p:spPr>
        <p:txBody>
          <a:bodyPr/>
          <a:lstStyle/>
          <a:p>
            <a:pPr algn="ctr"/>
            <a:r>
              <a:rPr lang="en-US" dirty="0"/>
              <a:t>Abundance Estimated for Each Management Area (%CV)</a:t>
            </a:r>
            <a:endParaRPr lang="en-GB" dirty="0"/>
          </a:p>
        </p:txBody>
      </p:sp>
      <p:graphicFrame>
        <p:nvGraphicFramePr>
          <p:cNvPr id="4" name="Tableau 4">
            <a:extLst>
              <a:ext uri="{FF2B5EF4-FFF2-40B4-BE49-F238E27FC236}">
                <a16:creationId xmlns:a16="http://schemas.microsoft.com/office/drawing/2014/main" id="{1C8A9BC4-619E-3F44-BC14-517483A6B025}"/>
              </a:ext>
            </a:extLst>
          </p:cNvPr>
          <p:cNvGraphicFramePr>
            <a:graphicFrameLocks noGrp="1"/>
          </p:cNvGraphicFramePr>
          <p:nvPr>
            <p:ph idx="1"/>
            <p:extLst>
              <p:ext uri="{D42A27DB-BD31-4B8C-83A1-F6EECF244321}">
                <p14:modId xmlns:p14="http://schemas.microsoft.com/office/powerpoint/2010/main" val="1304391129"/>
              </p:ext>
            </p:extLst>
          </p:nvPr>
        </p:nvGraphicFramePr>
        <p:xfrm>
          <a:off x="838200" y="2158134"/>
          <a:ext cx="10515600" cy="30429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208094779"/>
                    </a:ext>
                  </a:extLst>
                </a:gridCol>
                <a:gridCol w="2103120">
                  <a:extLst>
                    <a:ext uri="{9D8B030D-6E8A-4147-A177-3AD203B41FA5}">
                      <a16:colId xmlns:a16="http://schemas.microsoft.com/office/drawing/2014/main" val="153325839"/>
                    </a:ext>
                  </a:extLst>
                </a:gridCol>
                <a:gridCol w="2103120">
                  <a:extLst>
                    <a:ext uri="{9D8B030D-6E8A-4147-A177-3AD203B41FA5}">
                      <a16:colId xmlns:a16="http://schemas.microsoft.com/office/drawing/2014/main" val="450401904"/>
                    </a:ext>
                  </a:extLst>
                </a:gridCol>
                <a:gridCol w="2103120">
                  <a:extLst>
                    <a:ext uri="{9D8B030D-6E8A-4147-A177-3AD203B41FA5}">
                      <a16:colId xmlns:a16="http://schemas.microsoft.com/office/drawing/2014/main" val="3854206702"/>
                    </a:ext>
                  </a:extLst>
                </a:gridCol>
                <a:gridCol w="2103120">
                  <a:extLst>
                    <a:ext uri="{9D8B030D-6E8A-4147-A177-3AD203B41FA5}">
                      <a16:colId xmlns:a16="http://schemas.microsoft.com/office/drawing/2014/main" val="3536056409"/>
                    </a:ext>
                  </a:extLst>
                </a:gridCol>
              </a:tblGrid>
              <a:tr h="370840">
                <a:tc>
                  <a:txBody>
                    <a:bodyPr/>
                    <a:lstStyle/>
                    <a:p>
                      <a:pPr algn="ctr"/>
                      <a:r>
                        <a:rPr lang="en-GB" dirty="0"/>
                        <a:t>Year</a:t>
                      </a:r>
                    </a:p>
                  </a:txBody>
                  <a:tcPr/>
                </a:tc>
                <a:tc>
                  <a:txBody>
                    <a:bodyPr/>
                    <a:lstStyle/>
                    <a:p>
                      <a:pPr algn="ctr"/>
                      <a:r>
                        <a:rPr lang="en-GB" dirty="0"/>
                        <a:t>Scoresby Sound only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Area 1 Ittoqqortoormiit Scoresby Sound &amp; south to 68°30’N</a:t>
                      </a:r>
                    </a:p>
                  </a:txBody>
                  <a:tcPr/>
                </a:tc>
                <a:tc>
                  <a:txBody>
                    <a:bodyPr/>
                    <a:lstStyle/>
                    <a:p>
                      <a:pPr algn="ctr"/>
                      <a:r>
                        <a:rPr lang="en-GB" dirty="0"/>
                        <a:t>Area 2 Kangerlussuaq  &amp; 68°30’N to 67°N</a:t>
                      </a:r>
                    </a:p>
                  </a:txBody>
                  <a:tcPr/>
                </a:tc>
                <a:tc>
                  <a:txBody>
                    <a:bodyPr/>
                    <a:lstStyle/>
                    <a:p>
                      <a:pPr algn="ctr"/>
                      <a:r>
                        <a:rPr lang="en-GB" dirty="0"/>
                        <a:t>Area 3  Tasiilaq &amp; south of 67°N</a:t>
                      </a:r>
                    </a:p>
                  </a:txBody>
                  <a:tcPr/>
                </a:tc>
                <a:extLst>
                  <a:ext uri="{0D108BD9-81ED-4DB2-BD59-A6C34878D82A}">
                    <a16:rowId xmlns:a16="http://schemas.microsoft.com/office/drawing/2014/main" val="1935760268"/>
                  </a:ext>
                </a:extLst>
              </a:tr>
              <a:tr h="370840">
                <a:tc>
                  <a:txBody>
                    <a:bodyPr/>
                    <a:lstStyle/>
                    <a:p>
                      <a:r>
                        <a:rPr lang="en-GB" dirty="0"/>
                        <a:t>1983</a:t>
                      </a:r>
                    </a:p>
                  </a:txBody>
                  <a:tcPr/>
                </a:tc>
                <a:tc>
                  <a:txBody>
                    <a:bodyPr/>
                    <a:lstStyle/>
                    <a:p>
                      <a:r>
                        <a:rPr lang="en-GB" dirty="0"/>
                        <a:t>1180 (34)</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70859115"/>
                  </a:ext>
                </a:extLst>
              </a:tr>
              <a:tr h="370840">
                <a:tc>
                  <a:txBody>
                    <a:bodyPr/>
                    <a:lstStyle/>
                    <a:p>
                      <a:r>
                        <a:rPr lang="en-GB" dirty="0"/>
                        <a:t>1984</a:t>
                      </a:r>
                    </a:p>
                  </a:txBody>
                  <a:tcPr/>
                </a:tc>
                <a:tc>
                  <a:txBody>
                    <a:bodyPr/>
                    <a:lstStyle/>
                    <a:p>
                      <a:r>
                        <a:rPr lang="en-GB" dirty="0"/>
                        <a:t>401 (58)</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4195650"/>
                  </a:ext>
                </a:extLst>
              </a:tr>
              <a:tr h="370840">
                <a:tc>
                  <a:txBody>
                    <a:bodyPr/>
                    <a:lstStyle/>
                    <a:p>
                      <a:r>
                        <a:rPr lang="en-GB" dirty="0"/>
                        <a:t>2008</a:t>
                      </a:r>
                    </a:p>
                  </a:txBody>
                  <a:tcPr/>
                </a:tc>
                <a:tc>
                  <a:txBody>
                    <a:bodyPr/>
                    <a:lstStyle/>
                    <a:p>
                      <a:endParaRPr lang="en-GB"/>
                    </a:p>
                  </a:txBody>
                  <a:tcPr/>
                </a:tc>
                <a:tc>
                  <a:txBody>
                    <a:bodyPr/>
                    <a:lstStyle/>
                    <a:p>
                      <a:r>
                        <a:rPr lang="en-GB" dirty="0"/>
                        <a:t>1940 (57)</a:t>
                      </a:r>
                    </a:p>
                  </a:txBody>
                  <a:tcPr/>
                </a:tc>
                <a:tc>
                  <a:txBody>
                    <a:bodyPr/>
                    <a:lstStyle/>
                    <a:p>
                      <a:r>
                        <a:rPr lang="en-GB" dirty="0"/>
                        <a:t>613 (71)</a:t>
                      </a:r>
                    </a:p>
                  </a:txBody>
                  <a:tcPr/>
                </a:tc>
                <a:tc>
                  <a:txBody>
                    <a:bodyPr/>
                    <a:lstStyle/>
                    <a:p>
                      <a:r>
                        <a:rPr lang="en-GB" dirty="0"/>
                        <a:t>206 (55)</a:t>
                      </a:r>
                    </a:p>
                  </a:txBody>
                  <a:tcPr/>
                </a:tc>
                <a:extLst>
                  <a:ext uri="{0D108BD9-81ED-4DB2-BD59-A6C34878D82A}">
                    <a16:rowId xmlns:a16="http://schemas.microsoft.com/office/drawing/2014/main" val="2498829753"/>
                  </a:ext>
                </a:extLst>
              </a:tr>
              <a:tr h="370840">
                <a:tc>
                  <a:txBody>
                    <a:bodyPr/>
                    <a:lstStyle/>
                    <a:p>
                      <a:r>
                        <a:rPr lang="en-GB" dirty="0"/>
                        <a:t>2016</a:t>
                      </a:r>
                    </a:p>
                  </a:txBody>
                  <a:tcPr/>
                </a:tc>
                <a:tc>
                  <a:txBody>
                    <a:bodyPr/>
                    <a:lstStyle/>
                    <a:p>
                      <a:endParaRPr lang="en-GB"/>
                    </a:p>
                  </a:txBody>
                  <a:tcPr/>
                </a:tc>
                <a:tc>
                  <a:txBody>
                    <a:bodyPr/>
                    <a:lstStyle/>
                    <a:p>
                      <a:r>
                        <a:rPr lang="en-GB" dirty="0"/>
                        <a:t>433 (49)</a:t>
                      </a:r>
                    </a:p>
                  </a:txBody>
                  <a:tcPr/>
                </a:tc>
                <a:tc>
                  <a:txBody>
                    <a:bodyPr/>
                    <a:lstStyle/>
                    <a:p>
                      <a:r>
                        <a:rPr lang="en-GB" dirty="0"/>
                        <a:t>269 (37)</a:t>
                      </a:r>
                    </a:p>
                  </a:txBody>
                  <a:tcPr/>
                </a:tc>
                <a:tc>
                  <a:txBody>
                    <a:bodyPr/>
                    <a:lstStyle/>
                    <a:p>
                      <a:r>
                        <a:rPr lang="en-GB" dirty="0"/>
                        <a:t>***</a:t>
                      </a:r>
                    </a:p>
                  </a:txBody>
                  <a:tcPr/>
                </a:tc>
                <a:extLst>
                  <a:ext uri="{0D108BD9-81ED-4DB2-BD59-A6C34878D82A}">
                    <a16:rowId xmlns:a16="http://schemas.microsoft.com/office/drawing/2014/main" val="148174174"/>
                  </a:ext>
                </a:extLst>
              </a:tr>
              <a:tr h="370840">
                <a:tc>
                  <a:txBody>
                    <a:bodyPr/>
                    <a:lstStyle/>
                    <a:p>
                      <a:r>
                        <a:rPr lang="en-GB" dirty="0"/>
                        <a:t>2017</a:t>
                      </a:r>
                    </a:p>
                  </a:txBody>
                  <a:tcPr/>
                </a:tc>
                <a:tc>
                  <a:txBody>
                    <a:bodyPr/>
                    <a:lstStyle/>
                    <a:p>
                      <a:r>
                        <a:rPr lang="en-GB" dirty="0"/>
                        <a:t>246 (43)</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739072318"/>
                  </a:ext>
                </a:extLst>
              </a:tr>
            </a:tbl>
          </a:graphicData>
        </a:graphic>
      </p:graphicFrame>
    </p:spTree>
    <p:extLst>
      <p:ext uri="{BB962C8B-B14F-4D97-AF65-F5344CB8AC3E}">
        <p14:creationId xmlns:p14="http://schemas.microsoft.com/office/powerpoint/2010/main" val="130321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B4692-0CC8-B347-8AE1-1BD841857D83}"/>
              </a:ext>
            </a:extLst>
          </p:cNvPr>
          <p:cNvSpPr>
            <a:spLocks noGrp="1"/>
          </p:cNvSpPr>
          <p:nvPr>
            <p:ph type="title"/>
          </p:nvPr>
        </p:nvSpPr>
        <p:spPr>
          <a:xfrm>
            <a:off x="177800" y="0"/>
            <a:ext cx="12014200" cy="1325563"/>
          </a:xfrm>
        </p:spPr>
        <p:txBody>
          <a:bodyPr/>
          <a:lstStyle/>
          <a:p>
            <a:pPr algn="ctr"/>
            <a:r>
              <a:rPr lang="en-US" dirty="0"/>
              <a:t>Total Removals by Year for Each Management Area 2010-2019</a:t>
            </a:r>
            <a:endParaRPr lang="en-GB" dirty="0"/>
          </a:p>
        </p:txBody>
      </p:sp>
      <p:graphicFrame>
        <p:nvGraphicFramePr>
          <p:cNvPr id="4" name="Tableau 4">
            <a:extLst>
              <a:ext uri="{FF2B5EF4-FFF2-40B4-BE49-F238E27FC236}">
                <a16:creationId xmlns:a16="http://schemas.microsoft.com/office/drawing/2014/main" id="{DB14AD89-5F1F-AA4B-BAC4-C9E09B94B8A7}"/>
              </a:ext>
            </a:extLst>
          </p:cNvPr>
          <p:cNvGraphicFramePr>
            <a:graphicFrameLocks noGrp="1"/>
          </p:cNvGraphicFramePr>
          <p:nvPr>
            <p:ph idx="1"/>
            <p:extLst>
              <p:ext uri="{D42A27DB-BD31-4B8C-83A1-F6EECF244321}">
                <p14:modId xmlns:p14="http://schemas.microsoft.com/office/powerpoint/2010/main" val="2282855791"/>
              </p:ext>
            </p:extLst>
          </p:nvPr>
        </p:nvGraphicFramePr>
        <p:xfrm>
          <a:off x="838200" y="1325563"/>
          <a:ext cx="10515600" cy="451104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97896154"/>
                    </a:ext>
                  </a:extLst>
                </a:gridCol>
                <a:gridCol w="1314450">
                  <a:extLst>
                    <a:ext uri="{9D8B030D-6E8A-4147-A177-3AD203B41FA5}">
                      <a16:colId xmlns:a16="http://schemas.microsoft.com/office/drawing/2014/main" val="3788723990"/>
                    </a:ext>
                  </a:extLst>
                </a:gridCol>
                <a:gridCol w="1314450">
                  <a:extLst>
                    <a:ext uri="{9D8B030D-6E8A-4147-A177-3AD203B41FA5}">
                      <a16:colId xmlns:a16="http://schemas.microsoft.com/office/drawing/2014/main" val="4262663270"/>
                    </a:ext>
                  </a:extLst>
                </a:gridCol>
                <a:gridCol w="1314450">
                  <a:extLst>
                    <a:ext uri="{9D8B030D-6E8A-4147-A177-3AD203B41FA5}">
                      <a16:colId xmlns:a16="http://schemas.microsoft.com/office/drawing/2014/main" val="110693012"/>
                    </a:ext>
                  </a:extLst>
                </a:gridCol>
                <a:gridCol w="1314450">
                  <a:extLst>
                    <a:ext uri="{9D8B030D-6E8A-4147-A177-3AD203B41FA5}">
                      <a16:colId xmlns:a16="http://schemas.microsoft.com/office/drawing/2014/main" val="1333909114"/>
                    </a:ext>
                  </a:extLst>
                </a:gridCol>
                <a:gridCol w="1314450">
                  <a:extLst>
                    <a:ext uri="{9D8B030D-6E8A-4147-A177-3AD203B41FA5}">
                      <a16:colId xmlns:a16="http://schemas.microsoft.com/office/drawing/2014/main" val="1406735454"/>
                    </a:ext>
                  </a:extLst>
                </a:gridCol>
                <a:gridCol w="1314450">
                  <a:extLst>
                    <a:ext uri="{9D8B030D-6E8A-4147-A177-3AD203B41FA5}">
                      <a16:colId xmlns:a16="http://schemas.microsoft.com/office/drawing/2014/main" val="556995037"/>
                    </a:ext>
                  </a:extLst>
                </a:gridCol>
                <a:gridCol w="1314450">
                  <a:extLst>
                    <a:ext uri="{9D8B030D-6E8A-4147-A177-3AD203B41FA5}">
                      <a16:colId xmlns:a16="http://schemas.microsoft.com/office/drawing/2014/main" val="1116599405"/>
                    </a:ext>
                  </a:extLst>
                </a:gridCol>
              </a:tblGrid>
              <a:tr h="821598">
                <a:tc>
                  <a:txBody>
                    <a:bodyPr/>
                    <a:lstStyle/>
                    <a:p>
                      <a:pPr algn="l"/>
                      <a:r>
                        <a:rPr lang="en-GB" sz="1600" dirty="0"/>
                        <a:t>Year</a:t>
                      </a:r>
                    </a:p>
                  </a:txBody>
                  <a:tcPr/>
                </a:tc>
                <a:tc>
                  <a:txBody>
                    <a:bodyPr/>
                    <a:lstStyle/>
                    <a:p>
                      <a:pPr algn="l"/>
                      <a:r>
                        <a:rPr lang="en-GB" sz="1600" dirty="0"/>
                        <a:t>Total Catch in  Area 1</a:t>
                      </a:r>
                    </a:p>
                  </a:txBody>
                  <a:tcPr/>
                </a:tc>
                <a:tc>
                  <a:txBody>
                    <a:bodyPr/>
                    <a:lstStyle/>
                    <a:p>
                      <a:pPr algn="l"/>
                      <a:r>
                        <a:rPr lang="en-GB" sz="1600" dirty="0"/>
                        <a:t>Total Catch in Areas 2 &amp; 3</a:t>
                      </a:r>
                    </a:p>
                  </a:txBody>
                  <a:tcPr/>
                </a:tc>
                <a:tc>
                  <a:txBody>
                    <a:bodyPr/>
                    <a:lstStyle/>
                    <a:p>
                      <a:pPr algn="l"/>
                      <a:r>
                        <a:rPr lang="en-GB" sz="1600" dirty="0"/>
                        <a:t>Catch in </a:t>
                      </a:r>
                    </a:p>
                    <a:p>
                      <a:pPr algn="l"/>
                      <a:r>
                        <a:rPr lang="en-GB" sz="1600" dirty="0"/>
                        <a:t>Area 2</a:t>
                      </a:r>
                    </a:p>
                  </a:txBody>
                  <a:tcPr/>
                </a:tc>
                <a:tc>
                  <a:txBody>
                    <a:bodyPr/>
                    <a:lstStyle/>
                    <a:p>
                      <a:pPr algn="l"/>
                      <a:r>
                        <a:rPr lang="en-GB" sz="1600" dirty="0"/>
                        <a:t>Catch in </a:t>
                      </a:r>
                    </a:p>
                    <a:p>
                      <a:pPr algn="l"/>
                      <a:r>
                        <a:rPr lang="en-GB" sz="1600" dirty="0"/>
                        <a:t>Area 3</a:t>
                      </a:r>
                    </a:p>
                  </a:txBody>
                  <a:tcPr/>
                </a:tc>
                <a:tc>
                  <a:txBody>
                    <a:bodyPr/>
                    <a:lstStyle/>
                    <a:p>
                      <a:pPr algn="l"/>
                      <a:r>
                        <a:rPr lang="en-GB" sz="1600" dirty="0"/>
                        <a:t>Total Removals Area 1</a:t>
                      </a:r>
                    </a:p>
                  </a:txBody>
                  <a:tcPr/>
                </a:tc>
                <a:tc>
                  <a:txBody>
                    <a:bodyPr/>
                    <a:lstStyle/>
                    <a:p>
                      <a:pPr algn="l"/>
                      <a:r>
                        <a:rPr lang="en-GB" sz="1600" dirty="0"/>
                        <a:t>Total Removals Area 2</a:t>
                      </a:r>
                    </a:p>
                  </a:txBody>
                  <a:tcPr/>
                </a:tc>
                <a:tc>
                  <a:txBody>
                    <a:bodyPr/>
                    <a:lstStyle/>
                    <a:p>
                      <a:pPr algn="l"/>
                      <a:r>
                        <a:rPr lang="en-GB" sz="1600" dirty="0"/>
                        <a:t>Total Removals Area 3</a:t>
                      </a:r>
                    </a:p>
                  </a:txBody>
                  <a:tcPr/>
                </a:tc>
                <a:extLst>
                  <a:ext uri="{0D108BD9-81ED-4DB2-BD59-A6C34878D82A}">
                    <a16:rowId xmlns:a16="http://schemas.microsoft.com/office/drawing/2014/main" val="3883720186"/>
                  </a:ext>
                </a:extLst>
              </a:tr>
              <a:tr h="328639">
                <a:tc>
                  <a:txBody>
                    <a:bodyPr/>
                    <a:lstStyle/>
                    <a:p>
                      <a:r>
                        <a:rPr lang="en-GB" sz="1600" dirty="0"/>
                        <a:t>2010</a:t>
                      </a:r>
                    </a:p>
                  </a:txBody>
                  <a:tcPr/>
                </a:tc>
                <a:tc>
                  <a:txBody>
                    <a:bodyPr/>
                    <a:lstStyle/>
                    <a:p>
                      <a:r>
                        <a:rPr lang="en-GB" sz="1600" dirty="0"/>
                        <a:t>16</a:t>
                      </a:r>
                    </a:p>
                  </a:txBody>
                  <a:tcPr/>
                </a:tc>
                <a:tc>
                  <a:txBody>
                    <a:bodyPr/>
                    <a:lstStyle/>
                    <a:p>
                      <a:r>
                        <a:rPr lang="en-GB" sz="1600" dirty="0"/>
                        <a:t>25</a:t>
                      </a:r>
                    </a:p>
                  </a:txBody>
                  <a:tcPr/>
                </a:tc>
                <a:tc>
                  <a:txBody>
                    <a:bodyPr/>
                    <a:lstStyle/>
                    <a:p>
                      <a:endParaRPr lang="en-GB" sz="1600" dirty="0"/>
                    </a:p>
                  </a:txBody>
                  <a:tcPr/>
                </a:tc>
                <a:tc>
                  <a:txBody>
                    <a:bodyPr/>
                    <a:lstStyle/>
                    <a:p>
                      <a:endParaRPr lang="en-GB" sz="1600" dirty="0"/>
                    </a:p>
                  </a:txBody>
                  <a:tcPr/>
                </a:tc>
                <a:tc>
                  <a:txBody>
                    <a:bodyPr/>
                    <a:lstStyle/>
                    <a:p>
                      <a:r>
                        <a:rPr lang="en-GB" sz="1600" dirty="0"/>
                        <a:t>25</a:t>
                      </a:r>
                    </a:p>
                  </a:txBody>
                  <a:tcPr/>
                </a:tc>
                <a:tc>
                  <a:txBody>
                    <a:bodyPr/>
                    <a:lstStyle/>
                    <a:p>
                      <a:r>
                        <a:rPr lang="en-GB" sz="1600" dirty="0"/>
                        <a:t>16</a:t>
                      </a:r>
                    </a:p>
                  </a:txBody>
                  <a:tcPr/>
                </a:tc>
                <a:tc>
                  <a:txBody>
                    <a:bodyPr/>
                    <a:lstStyle/>
                    <a:p>
                      <a:r>
                        <a:rPr lang="en-GB" sz="1600" dirty="0"/>
                        <a:t>14</a:t>
                      </a:r>
                    </a:p>
                  </a:txBody>
                  <a:tcPr/>
                </a:tc>
                <a:extLst>
                  <a:ext uri="{0D108BD9-81ED-4DB2-BD59-A6C34878D82A}">
                    <a16:rowId xmlns:a16="http://schemas.microsoft.com/office/drawing/2014/main" val="3274830215"/>
                  </a:ext>
                </a:extLst>
              </a:tr>
              <a:tr h="328639">
                <a:tc>
                  <a:txBody>
                    <a:bodyPr/>
                    <a:lstStyle/>
                    <a:p>
                      <a:r>
                        <a:rPr lang="en-GB" sz="1600" dirty="0"/>
                        <a:t>2011</a:t>
                      </a:r>
                    </a:p>
                  </a:txBody>
                  <a:tcPr/>
                </a:tc>
                <a:tc>
                  <a:txBody>
                    <a:bodyPr/>
                    <a:lstStyle/>
                    <a:p>
                      <a:r>
                        <a:rPr lang="en-GB" sz="1600" dirty="0"/>
                        <a:t>30</a:t>
                      </a:r>
                    </a:p>
                  </a:txBody>
                  <a:tcPr/>
                </a:tc>
                <a:tc>
                  <a:txBody>
                    <a:bodyPr/>
                    <a:lstStyle/>
                    <a:p>
                      <a:r>
                        <a:rPr lang="en-GB" sz="1600" dirty="0"/>
                        <a:t>15</a:t>
                      </a:r>
                    </a:p>
                  </a:txBody>
                  <a:tcPr/>
                </a:tc>
                <a:tc>
                  <a:txBody>
                    <a:bodyPr/>
                    <a:lstStyle/>
                    <a:p>
                      <a:r>
                        <a:rPr lang="en-GB" sz="1600" dirty="0"/>
                        <a:t>14</a:t>
                      </a:r>
                    </a:p>
                  </a:txBody>
                  <a:tcPr/>
                </a:tc>
                <a:tc>
                  <a:txBody>
                    <a:bodyPr/>
                    <a:lstStyle/>
                    <a:p>
                      <a:r>
                        <a:rPr lang="en-GB" sz="1600" dirty="0"/>
                        <a:t>1</a:t>
                      </a:r>
                    </a:p>
                  </a:txBody>
                  <a:tcPr/>
                </a:tc>
                <a:tc>
                  <a:txBody>
                    <a:bodyPr/>
                    <a:lstStyle/>
                    <a:p>
                      <a:r>
                        <a:rPr lang="en-GB" sz="1600" dirty="0"/>
                        <a:t>37</a:t>
                      </a:r>
                    </a:p>
                  </a:txBody>
                  <a:tcPr/>
                </a:tc>
                <a:tc>
                  <a:txBody>
                    <a:bodyPr/>
                    <a:lstStyle/>
                    <a:p>
                      <a:r>
                        <a:rPr lang="en-GB" sz="1600" dirty="0"/>
                        <a:t>17</a:t>
                      </a:r>
                    </a:p>
                  </a:txBody>
                  <a:tcPr/>
                </a:tc>
                <a:tc>
                  <a:txBody>
                    <a:bodyPr/>
                    <a:lstStyle/>
                    <a:p>
                      <a:r>
                        <a:rPr lang="en-GB" sz="1600" dirty="0"/>
                        <a:t>1</a:t>
                      </a:r>
                    </a:p>
                  </a:txBody>
                  <a:tcPr/>
                </a:tc>
                <a:extLst>
                  <a:ext uri="{0D108BD9-81ED-4DB2-BD59-A6C34878D82A}">
                    <a16:rowId xmlns:a16="http://schemas.microsoft.com/office/drawing/2014/main" val="3449374744"/>
                  </a:ext>
                </a:extLst>
              </a:tr>
              <a:tr h="328639">
                <a:tc>
                  <a:txBody>
                    <a:bodyPr/>
                    <a:lstStyle/>
                    <a:p>
                      <a:r>
                        <a:rPr lang="en-GB" sz="1600" dirty="0"/>
                        <a:t>2012</a:t>
                      </a:r>
                    </a:p>
                  </a:txBody>
                  <a:tcPr/>
                </a:tc>
                <a:tc>
                  <a:txBody>
                    <a:bodyPr/>
                    <a:lstStyle/>
                    <a:p>
                      <a:r>
                        <a:rPr lang="en-GB" sz="1600" dirty="0"/>
                        <a:t>31</a:t>
                      </a:r>
                    </a:p>
                  </a:txBody>
                  <a:tcPr/>
                </a:tc>
                <a:tc>
                  <a:txBody>
                    <a:bodyPr/>
                    <a:lstStyle/>
                    <a:p>
                      <a:r>
                        <a:rPr lang="en-GB" sz="1600" dirty="0"/>
                        <a:t>17</a:t>
                      </a:r>
                    </a:p>
                  </a:txBody>
                  <a:tcPr/>
                </a:tc>
                <a:tc>
                  <a:txBody>
                    <a:bodyPr/>
                    <a:lstStyle/>
                    <a:p>
                      <a:r>
                        <a:rPr lang="en-GB" sz="1600" dirty="0"/>
                        <a:t>2</a:t>
                      </a:r>
                    </a:p>
                  </a:txBody>
                  <a:tcPr/>
                </a:tc>
                <a:tc>
                  <a:txBody>
                    <a:bodyPr/>
                    <a:lstStyle/>
                    <a:p>
                      <a:r>
                        <a:rPr lang="en-GB" sz="1600" dirty="0"/>
                        <a:t>14</a:t>
                      </a:r>
                    </a:p>
                  </a:txBody>
                  <a:tcPr/>
                </a:tc>
                <a:tc>
                  <a:txBody>
                    <a:bodyPr/>
                    <a:lstStyle/>
                    <a:p>
                      <a:r>
                        <a:rPr lang="en-GB" sz="1600" dirty="0"/>
                        <a:t>39</a:t>
                      </a:r>
                    </a:p>
                  </a:txBody>
                  <a:tcPr/>
                </a:tc>
                <a:tc>
                  <a:txBody>
                    <a:bodyPr/>
                    <a:lstStyle/>
                    <a:p>
                      <a:r>
                        <a:rPr lang="en-GB" sz="1600" dirty="0"/>
                        <a:t>2</a:t>
                      </a:r>
                    </a:p>
                  </a:txBody>
                  <a:tcPr/>
                </a:tc>
                <a:tc>
                  <a:txBody>
                    <a:bodyPr/>
                    <a:lstStyle/>
                    <a:p>
                      <a:r>
                        <a:rPr lang="en-GB" sz="1600" dirty="0"/>
                        <a:t>17</a:t>
                      </a:r>
                    </a:p>
                  </a:txBody>
                  <a:tcPr/>
                </a:tc>
                <a:extLst>
                  <a:ext uri="{0D108BD9-81ED-4DB2-BD59-A6C34878D82A}">
                    <a16:rowId xmlns:a16="http://schemas.microsoft.com/office/drawing/2014/main" val="359935552"/>
                  </a:ext>
                </a:extLst>
              </a:tr>
              <a:tr h="328639">
                <a:tc>
                  <a:txBody>
                    <a:bodyPr/>
                    <a:lstStyle/>
                    <a:p>
                      <a:r>
                        <a:rPr lang="en-GB" sz="1600" dirty="0"/>
                        <a:t>2013</a:t>
                      </a:r>
                    </a:p>
                  </a:txBody>
                  <a:tcPr/>
                </a:tc>
                <a:tc>
                  <a:txBody>
                    <a:bodyPr/>
                    <a:lstStyle/>
                    <a:p>
                      <a:r>
                        <a:rPr lang="en-GB" sz="1600" dirty="0"/>
                        <a:t>47</a:t>
                      </a:r>
                    </a:p>
                  </a:txBody>
                  <a:tcPr/>
                </a:tc>
                <a:tc>
                  <a:txBody>
                    <a:bodyPr/>
                    <a:lstStyle/>
                    <a:p>
                      <a:r>
                        <a:rPr lang="en-GB" sz="1600" dirty="0"/>
                        <a:t>19</a:t>
                      </a:r>
                    </a:p>
                  </a:txBody>
                  <a:tcPr/>
                </a:tc>
                <a:tc>
                  <a:txBody>
                    <a:bodyPr/>
                    <a:lstStyle/>
                    <a:p>
                      <a:r>
                        <a:rPr lang="en-GB" sz="1600" dirty="0"/>
                        <a:t>2</a:t>
                      </a:r>
                    </a:p>
                  </a:txBody>
                  <a:tcPr/>
                </a:tc>
                <a:tc>
                  <a:txBody>
                    <a:bodyPr/>
                    <a:lstStyle/>
                    <a:p>
                      <a:r>
                        <a:rPr lang="en-GB" sz="1600" dirty="0"/>
                        <a:t>14</a:t>
                      </a:r>
                    </a:p>
                  </a:txBody>
                  <a:tcPr/>
                </a:tc>
                <a:tc>
                  <a:txBody>
                    <a:bodyPr/>
                    <a:lstStyle/>
                    <a:p>
                      <a:r>
                        <a:rPr lang="en-GB" sz="1600" dirty="0"/>
                        <a:t>59</a:t>
                      </a:r>
                    </a:p>
                  </a:txBody>
                  <a:tcPr/>
                </a:tc>
                <a:tc>
                  <a:txBody>
                    <a:bodyPr/>
                    <a:lstStyle/>
                    <a:p>
                      <a:r>
                        <a:rPr lang="en-GB" sz="1600" dirty="0"/>
                        <a:t>2</a:t>
                      </a:r>
                    </a:p>
                  </a:txBody>
                  <a:tcPr/>
                </a:tc>
                <a:tc>
                  <a:txBody>
                    <a:bodyPr/>
                    <a:lstStyle/>
                    <a:p>
                      <a:r>
                        <a:rPr lang="en-GB" sz="1600" dirty="0"/>
                        <a:t>17</a:t>
                      </a:r>
                    </a:p>
                  </a:txBody>
                  <a:tcPr/>
                </a:tc>
                <a:extLst>
                  <a:ext uri="{0D108BD9-81ED-4DB2-BD59-A6C34878D82A}">
                    <a16:rowId xmlns:a16="http://schemas.microsoft.com/office/drawing/2014/main" val="4088536582"/>
                  </a:ext>
                </a:extLst>
              </a:tr>
              <a:tr h="328639">
                <a:tc>
                  <a:txBody>
                    <a:bodyPr/>
                    <a:lstStyle/>
                    <a:p>
                      <a:r>
                        <a:rPr lang="en-GB" sz="1600" dirty="0"/>
                        <a:t>2014</a:t>
                      </a:r>
                    </a:p>
                  </a:txBody>
                  <a:tcPr/>
                </a:tc>
                <a:tc>
                  <a:txBody>
                    <a:bodyPr/>
                    <a:lstStyle/>
                    <a:p>
                      <a:r>
                        <a:rPr lang="en-GB" sz="1600" dirty="0"/>
                        <a:t>63</a:t>
                      </a:r>
                    </a:p>
                  </a:txBody>
                  <a:tcPr/>
                </a:tc>
                <a:tc>
                  <a:txBody>
                    <a:bodyPr/>
                    <a:lstStyle/>
                    <a:p>
                      <a:r>
                        <a:rPr lang="en-GB" sz="1600" dirty="0"/>
                        <a:t>18</a:t>
                      </a:r>
                    </a:p>
                  </a:txBody>
                  <a:tcPr/>
                </a:tc>
                <a:tc>
                  <a:txBody>
                    <a:bodyPr/>
                    <a:lstStyle/>
                    <a:p>
                      <a:r>
                        <a:rPr lang="en-GB" sz="1600" dirty="0"/>
                        <a:t>11</a:t>
                      </a:r>
                    </a:p>
                  </a:txBody>
                  <a:tcPr/>
                </a:tc>
                <a:tc>
                  <a:txBody>
                    <a:bodyPr/>
                    <a:lstStyle/>
                    <a:p>
                      <a:r>
                        <a:rPr lang="en-GB" sz="1600" dirty="0"/>
                        <a:t>2</a:t>
                      </a:r>
                    </a:p>
                  </a:txBody>
                  <a:tcPr/>
                </a:tc>
                <a:tc>
                  <a:txBody>
                    <a:bodyPr/>
                    <a:lstStyle/>
                    <a:p>
                      <a:r>
                        <a:rPr lang="en-GB" sz="1600" dirty="0"/>
                        <a:t>82</a:t>
                      </a:r>
                    </a:p>
                  </a:txBody>
                  <a:tcPr/>
                </a:tc>
                <a:tc>
                  <a:txBody>
                    <a:bodyPr/>
                    <a:lstStyle/>
                    <a:p>
                      <a:r>
                        <a:rPr lang="en-GB" sz="1600" dirty="0"/>
                        <a:t>13</a:t>
                      </a:r>
                    </a:p>
                  </a:txBody>
                  <a:tcPr/>
                </a:tc>
                <a:tc>
                  <a:txBody>
                    <a:bodyPr/>
                    <a:lstStyle/>
                    <a:p>
                      <a:r>
                        <a:rPr lang="en-GB" sz="1600" dirty="0"/>
                        <a:t>2</a:t>
                      </a:r>
                    </a:p>
                  </a:txBody>
                  <a:tcPr/>
                </a:tc>
                <a:extLst>
                  <a:ext uri="{0D108BD9-81ED-4DB2-BD59-A6C34878D82A}">
                    <a16:rowId xmlns:a16="http://schemas.microsoft.com/office/drawing/2014/main" val="2291387549"/>
                  </a:ext>
                </a:extLst>
              </a:tr>
              <a:tr h="328639">
                <a:tc>
                  <a:txBody>
                    <a:bodyPr/>
                    <a:lstStyle/>
                    <a:p>
                      <a:r>
                        <a:rPr lang="en-GB" sz="1600" dirty="0"/>
                        <a:t>2015</a:t>
                      </a:r>
                    </a:p>
                  </a:txBody>
                  <a:tcPr/>
                </a:tc>
                <a:tc>
                  <a:txBody>
                    <a:bodyPr/>
                    <a:lstStyle/>
                    <a:p>
                      <a:r>
                        <a:rPr lang="en-GB" sz="1600" dirty="0"/>
                        <a:t>74</a:t>
                      </a:r>
                    </a:p>
                  </a:txBody>
                  <a:tcPr/>
                </a:tc>
                <a:tc>
                  <a:txBody>
                    <a:bodyPr/>
                    <a:lstStyle/>
                    <a:p>
                      <a:r>
                        <a:rPr lang="en-GB" sz="1600" dirty="0"/>
                        <a:t>20</a:t>
                      </a:r>
                    </a:p>
                  </a:txBody>
                  <a:tcPr/>
                </a:tc>
                <a:tc>
                  <a:txBody>
                    <a:bodyPr/>
                    <a:lstStyle/>
                    <a:p>
                      <a:r>
                        <a:rPr lang="en-GB" sz="1600" dirty="0"/>
                        <a:t>11</a:t>
                      </a:r>
                    </a:p>
                  </a:txBody>
                  <a:tcPr/>
                </a:tc>
                <a:tc>
                  <a:txBody>
                    <a:bodyPr/>
                    <a:lstStyle/>
                    <a:p>
                      <a:r>
                        <a:rPr lang="en-GB" sz="1600" dirty="0"/>
                        <a:t>2</a:t>
                      </a:r>
                    </a:p>
                  </a:txBody>
                  <a:tcPr/>
                </a:tc>
                <a:tc>
                  <a:txBody>
                    <a:bodyPr/>
                    <a:lstStyle/>
                    <a:p>
                      <a:r>
                        <a:rPr lang="en-GB" sz="1600" dirty="0"/>
                        <a:t>82</a:t>
                      </a:r>
                    </a:p>
                  </a:txBody>
                  <a:tcPr/>
                </a:tc>
                <a:tc>
                  <a:txBody>
                    <a:bodyPr/>
                    <a:lstStyle/>
                    <a:p>
                      <a:r>
                        <a:rPr lang="en-GB" sz="1600" dirty="0"/>
                        <a:t>13</a:t>
                      </a:r>
                    </a:p>
                  </a:txBody>
                  <a:tcPr/>
                </a:tc>
                <a:tc>
                  <a:txBody>
                    <a:bodyPr/>
                    <a:lstStyle/>
                    <a:p>
                      <a:r>
                        <a:rPr lang="en-GB" sz="1600" dirty="0"/>
                        <a:t>2</a:t>
                      </a:r>
                    </a:p>
                  </a:txBody>
                  <a:tcPr/>
                </a:tc>
                <a:extLst>
                  <a:ext uri="{0D108BD9-81ED-4DB2-BD59-A6C34878D82A}">
                    <a16:rowId xmlns:a16="http://schemas.microsoft.com/office/drawing/2014/main" val="437174882"/>
                  </a:ext>
                </a:extLst>
              </a:tr>
              <a:tr h="328639">
                <a:tc>
                  <a:txBody>
                    <a:bodyPr/>
                    <a:lstStyle/>
                    <a:p>
                      <a:r>
                        <a:rPr lang="en-GB" sz="1600" dirty="0"/>
                        <a:t>2016</a:t>
                      </a:r>
                    </a:p>
                  </a:txBody>
                  <a:tcPr/>
                </a:tc>
                <a:tc>
                  <a:txBody>
                    <a:bodyPr/>
                    <a:lstStyle/>
                    <a:p>
                      <a:r>
                        <a:rPr lang="en-GB" sz="1600" dirty="0"/>
                        <a:t>38</a:t>
                      </a:r>
                    </a:p>
                  </a:txBody>
                  <a:tcPr/>
                </a:tc>
                <a:tc>
                  <a:txBody>
                    <a:bodyPr/>
                    <a:lstStyle/>
                    <a:p>
                      <a:r>
                        <a:rPr lang="en-GB" sz="1600" dirty="0"/>
                        <a:t>15</a:t>
                      </a:r>
                    </a:p>
                  </a:txBody>
                  <a:tcPr/>
                </a:tc>
                <a:tc>
                  <a:txBody>
                    <a:bodyPr/>
                    <a:lstStyle/>
                    <a:p>
                      <a:r>
                        <a:rPr lang="en-GB" sz="1600" dirty="0"/>
                        <a:t>0</a:t>
                      </a:r>
                    </a:p>
                  </a:txBody>
                  <a:tcPr/>
                </a:tc>
                <a:tc>
                  <a:txBody>
                    <a:bodyPr/>
                    <a:lstStyle/>
                    <a:p>
                      <a:r>
                        <a:rPr lang="en-GB" sz="1600" dirty="0"/>
                        <a:t>14</a:t>
                      </a:r>
                    </a:p>
                  </a:txBody>
                  <a:tcPr/>
                </a:tc>
                <a:tc>
                  <a:txBody>
                    <a:bodyPr/>
                    <a:lstStyle/>
                    <a:p>
                      <a:r>
                        <a:rPr lang="en-GB" sz="1600" dirty="0"/>
                        <a:t>50</a:t>
                      </a:r>
                    </a:p>
                  </a:txBody>
                  <a:tcPr/>
                </a:tc>
                <a:tc>
                  <a:txBody>
                    <a:bodyPr/>
                    <a:lstStyle/>
                    <a:p>
                      <a:r>
                        <a:rPr lang="en-GB" sz="1600" dirty="0"/>
                        <a:t>0</a:t>
                      </a:r>
                    </a:p>
                  </a:txBody>
                  <a:tcPr/>
                </a:tc>
                <a:tc>
                  <a:txBody>
                    <a:bodyPr/>
                    <a:lstStyle/>
                    <a:p>
                      <a:r>
                        <a:rPr lang="en-GB" sz="1600" dirty="0"/>
                        <a:t>17</a:t>
                      </a:r>
                    </a:p>
                  </a:txBody>
                  <a:tcPr/>
                </a:tc>
                <a:extLst>
                  <a:ext uri="{0D108BD9-81ED-4DB2-BD59-A6C34878D82A}">
                    <a16:rowId xmlns:a16="http://schemas.microsoft.com/office/drawing/2014/main" val="3006520846"/>
                  </a:ext>
                </a:extLst>
              </a:tr>
              <a:tr h="328639">
                <a:tc>
                  <a:txBody>
                    <a:bodyPr/>
                    <a:lstStyle/>
                    <a:p>
                      <a:r>
                        <a:rPr lang="en-GB" sz="1600" dirty="0"/>
                        <a:t>2017</a:t>
                      </a:r>
                    </a:p>
                  </a:txBody>
                  <a:tcPr/>
                </a:tc>
                <a:tc>
                  <a:txBody>
                    <a:bodyPr/>
                    <a:lstStyle/>
                    <a:p>
                      <a:r>
                        <a:rPr lang="en-GB" sz="1600" dirty="0"/>
                        <a:t>60</a:t>
                      </a:r>
                    </a:p>
                  </a:txBody>
                  <a:tcPr/>
                </a:tc>
                <a:tc>
                  <a:txBody>
                    <a:bodyPr/>
                    <a:lstStyle/>
                    <a:p>
                      <a:r>
                        <a:rPr lang="en-GB" sz="1600" dirty="0"/>
                        <a:t>33</a:t>
                      </a:r>
                    </a:p>
                  </a:txBody>
                  <a:tcPr/>
                </a:tc>
                <a:tc>
                  <a:txBody>
                    <a:bodyPr/>
                    <a:lstStyle/>
                    <a:p>
                      <a:r>
                        <a:rPr lang="en-GB" sz="1600" dirty="0"/>
                        <a:t>21</a:t>
                      </a:r>
                    </a:p>
                  </a:txBody>
                  <a:tcPr/>
                </a:tc>
                <a:tc>
                  <a:txBody>
                    <a:bodyPr/>
                    <a:lstStyle/>
                    <a:p>
                      <a:r>
                        <a:rPr lang="en-GB" sz="1600" dirty="0"/>
                        <a:t>3</a:t>
                      </a:r>
                    </a:p>
                  </a:txBody>
                  <a:tcPr/>
                </a:tc>
                <a:tc>
                  <a:txBody>
                    <a:bodyPr/>
                    <a:lstStyle/>
                    <a:p>
                      <a:r>
                        <a:rPr lang="en-GB" sz="1600" dirty="0"/>
                        <a:t>74</a:t>
                      </a:r>
                    </a:p>
                  </a:txBody>
                  <a:tcPr/>
                </a:tc>
                <a:tc>
                  <a:txBody>
                    <a:bodyPr/>
                    <a:lstStyle/>
                    <a:p>
                      <a:r>
                        <a:rPr lang="en-GB" sz="1600" dirty="0"/>
                        <a:t>25</a:t>
                      </a:r>
                    </a:p>
                  </a:txBody>
                  <a:tcPr/>
                </a:tc>
                <a:tc>
                  <a:txBody>
                    <a:bodyPr/>
                    <a:lstStyle/>
                    <a:p>
                      <a:r>
                        <a:rPr lang="en-GB" sz="1600" dirty="0"/>
                        <a:t>4</a:t>
                      </a:r>
                    </a:p>
                  </a:txBody>
                  <a:tcPr/>
                </a:tc>
                <a:extLst>
                  <a:ext uri="{0D108BD9-81ED-4DB2-BD59-A6C34878D82A}">
                    <a16:rowId xmlns:a16="http://schemas.microsoft.com/office/drawing/2014/main" val="2519203264"/>
                  </a:ext>
                </a:extLst>
              </a:tr>
              <a:tr h="328639">
                <a:tc>
                  <a:txBody>
                    <a:bodyPr/>
                    <a:lstStyle/>
                    <a:p>
                      <a:r>
                        <a:rPr lang="en-GB" sz="1600" dirty="0"/>
                        <a:t>2018</a:t>
                      </a:r>
                    </a:p>
                  </a:txBody>
                  <a:tcPr/>
                </a:tc>
                <a:tc>
                  <a:txBody>
                    <a:bodyPr/>
                    <a:lstStyle/>
                    <a:p>
                      <a:r>
                        <a:rPr lang="en-GB" sz="1600" dirty="0"/>
                        <a:t>51</a:t>
                      </a:r>
                    </a:p>
                  </a:txBody>
                  <a:tcPr/>
                </a:tc>
                <a:tc>
                  <a:txBody>
                    <a:bodyPr/>
                    <a:lstStyle/>
                    <a:p>
                      <a:r>
                        <a:rPr lang="en-GB" sz="1600" dirty="0"/>
                        <a:t>23</a:t>
                      </a:r>
                    </a:p>
                  </a:txBody>
                  <a:tcPr/>
                </a:tc>
                <a:tc>
                  <a:txBody>
                    <a:bodyPr/>
                    <a:lstStyle/>
                    <a:p>
                      <a:r>
                        <a:rPr lang="en-GB" sz="1600" dirty="0"/>
                        <a:t>15</a:t>
                      </a:r>
                    </a:p>
                  </a:txBody>
                  <a:tcPr/>
                </a:tc>
                <a:tc>
                  <a:txBody>
                    <a:bodyPr/>
                    <a:lstStyle/>
                    <a:p>
                      <a:r>
                        <a:rPr lang="en-GB" sz="1600" dirty="0"/>
                        <a:t>3</a:t>
                      </a:r>
                    </a:p>
                  </a:txBody>
                  <a:tcPr/>
                </a:tc>
                <a:tc>
                  <a:txBody>
                    <a:bodyPr/>
                    <a:lstStyle/>
                    <a:p>
                      <a:r>
                        <a:rPr lang="en-GB" sz="1600" dirty="0"/>
                        <a:t>67</a:t>
                      </a:r>
                    </a:p>
                  </a:txBody>
                  <a:tcPr/>
                </a:tc>
                <a:tc>
                  <a:txBody>
                    <a:bodyPr/>
                    <a:lstStyle/>
                    <a:p>
                      <a:r>
                        <a:rPr lang="en-GB" sz="1600" dirty="0"/>
                        <a:t>18</a:t>
                      </a:r>
                    </a:p>
                  </a:txBody>
                  <a:tcPr/>
                </a:tc>
                <a:tc>
                  <a:txBody>
                    <a:bodyPr/>
                    <a:lstStyle/>
                    <a:p>
                      <a:r>
                        <a:rPr lang="en-GB" sz="1600" dirty="0"/>
                        <a:t>4</a:t>
                      </a:r>
                    </a:p>
                  </a:txBody>
                  <a:tcPr/>
                </a:tc>
                <a:extLst>
                  <a:ext uri="{0D108BD9-81ED-4DB2-BD59-A6C34878D82A}">
                    <a16:rowId xmlns:a16="http://schemas.microsoft.com/office/drawing/2014/main" val="1712213290"/>
                  </a:ext>
                </a:extLst>
              </a:tr>
              <a:tr h="328639">
                <a:tc>
                  <a:txBody>
                    <a:bodyPr/>
                    <a:lstStyle/>
                    <a:p>
                      <a:r>
                        <a:rPr lang="en-GB" sz="1600" dirty="0"/>
                        <a:t>2019</a:t>
                      </a:r>
                    </a:p>
                  </a:txBody>
                  <a:tcPr/>
                </a:tc>
                <a:tc>
                  <a:txBody>
                    <a:bodyPr/>
                    <a:lstStyle/>
                    <a:p>
                      <a:r>
                        <a:rPr lang="en-GB" sz="1600" dirty="0"/>
                        <a:t>50</a:t>
                      </a:r>
                    </a:p>
                  </a:txBody>
                  <a:tcPr/>
                </a:tc>
                <a:tc>
                  <a:txBody>
                    <a:bodyPr/>
                    <a:lstStyle/>
                    <a:p>
                      <a:r>
                        <a:rPr lang="en-GB" sz="1600" dirty="0"/>
                        <a:t>17</a:t>
                      </a:r>
                    </a:p>
                  </a:txBody>
                  <a:tcPr/>
                </a:tc>
                <a:tc>
                  <a:txBody>
                    <a:bodyPr/>
                    <a:lstStyle/>
                    <a:p>
                      <a:r>
                        <a:rPr lang="en-GB" sz="1600" dirty="0"/>
                        <a:t>3</a:t>
                      </a:r>
                    </a:p>
                  </a:txBody>
                  <a:tcPr/>
                </a:tc>
                <a:tc>
                  <a:txBody>
                    <a:bodyPr/>
                    <a:lstStyle/>
                    <a:p>
                      <a:r>
                        <a:rPr lang="en-GB" sz="1600" dirty="0"/>
                        <a:t>10</a:t>
                      </a:r>
                    </a:p>
                  </a:txBody>
                  <a:tcPr/>
                </a:tc>
                <a:tc>
                  <a:txBody>
                    <a:bodyPr/>
                    <a:lstStyle/>
                    <a:p>
                      <a:r>
                        <a:rPr lang="en-GB" sz="1600" dirty="0"/>
                        <a:t>61</a:t>
                      </a:r>
                    </a:p>
                  </a:txBody>
                  <a:tcPr/>
                </a:tc>
                <a:tc>
                  <a:txBody>
                    <a:bodyPr/>
                    <a:lstStyle/>
                    <a:p>
                      <a:r>
                        <a:rPr lang="en-GB" sz="1600" dirty="0"/>
                        <a:t>4</a:t>
                      </a:r>
                    </a:p>
                  </a:txBody>
                  <a:tcPr/>
                </a:tc>
                <a:tc>
                  <a:txBody>
                    <a:bodyPr/>
                    <a:lstStyle/>
                    <a:p>
                      <a:r>
                        <a:rPr lang="en-GB" sz="1600" dirty="0"/>
                        <a:t>12</a:t>
                      </a:r>
                    </a:p>
                  </a:txBody>
                  <a:tcPr/>
                </a:tc>
                <a:extLst>
                  <a:ext uri="{0D108BD9-81ED-4DB2-BD59-A6C34878D82A}">
                    <a16:rowId xmlns:a16="http://schemas.microsoft.com/office/drawing/2014/main" val="1025220258"/>
                  </a:ext>
                </a:extLst>
              </a:tr>
              <a:tr h="328639">
                <a:tc>
                  <a:txBody>
                    <a:bodyPr/>
                    <a:lstStyle/>
                    <a:p>
                      <a:r>
                        <a:rPr lang="en-GB" sz="1600" dirty="0"/>
                        <a:t>Average</a:t>
                      </a:r>
                    </a:p>
                  </a:txBody>
                  <a:tcPr/>
                </a:tc>
                <a:tc>
                  <a:txBody>
                    <a:bodyPr/>
                    <a:lstStyle/>
                    <a:p>
                      <a:r>
                        <a:rPr lang="en-GB" sz="1600" dirty="0"/>
                        <a:t>46</a:t>
                      </a:r>
                    </a:p>
                  </a:txBody>
                  <a:tcPr/>
                </a:tc>
                <a:tc>
                  <a:txBody>
                    <a:bodyPr/>
                    <a:lstStyle/>
                    <a:p>
                      <a:r>
                        <a:rPr lang="en-GB" sz="1600" dirty="0"/>
                        <a:t>20.2</a:t>
                      </a:r>
                    </a:p>
                  </a:txBody>
                  <a:tcPr/>
                </a:tc>
                <a:tc>
                  <a:txBody>
                    <a:bodyPr/>
                    <a:lstStyle/>
                    <a:p>
                      <a:r>
                        <a:rPr lang="en-GB" sz="1600" dirty="0"/>
                        <a:t>7.9</a:t>
                      </a:r>
                    </a:p>
                  </a:txBody>
                  <a:tcPr/>
                </a:tc>
                <a:tc>
                  <a:txBody>
                    <a:bodyPr/>
                    <a:lstStyle/>
                    <a:p>
                      <a:r>
                        <a:rPr lang="en-GB" sz="1600" dirty="0"/>
                        <a:t>6.6</a:t>
                      </a:r>
                    </a:p>
                  </a:txBody>
                  <a:tcPr/>
                </a:tc>
                <a:tc>
                  <a:txBody>
                    <a:bodyPr/>
                    <a:lstStyle/>
                    <a:p>
                      <a:r>
                        <a:rPr lang="en-GB" sz="1600" dirty="0"/>
                        <a:t>58.4</a:t>
                      </a:r>
                    </a:p>
                  </a:txBody>
                  <a:tcPr/>
                </a:tc>
                <a:tc>
                  <a:txBody>
                    <a:bodyPr/>
                    <a:lstStyle/>
                    <a:p>
                      <a:r>
                        <a:rPr lang="en-GB" sz="1600" dirty="0"/>
                        <a:t>11.2</a:t>
                      </a:r>
                    </a:p>
                  </a:txBody>
                  <a:tcPr/>
                </a:tc>
                <a:tc>
                  <a:txBody>
                    <a:bodyPr/>
                    <a:lstStyle/>
                    <a:p>
                      <a:r>
                        <a:rPr lang="en-GB" sz="1600" dirty="0"/>
                        <a:t>9.4</a:t>
                      </a:r>
                    </a:p>
                  </a:txBody>
                  <a:tcPr/>
                </a:tc>
                <a:extLst>
                  <a:ext uri="{0D108BD9-81ED-4DB2-BD59-A6C34878D82A}">
                    <a16:rowId xmlns:a16="http://schemas.microsoft.com/office/drawing/2014/main" val="2556224566"/>
                  </a:ext>
                </a:extLst>
              </a:tr>
            </a:tbl>
          </a:graphicData>
        </a:graphic>
      </p:graphicFrame>
    </p:spTree>
    <p:extLst>
      <p:ext uri="{BB962C8B-B14F-4D97-AF65-F5344CB8AC3E}">
        <p14:creationId xmlns:p14="http://schemas.microsoft.com/office/powerpoint/2010/main" val="418894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9DE98-0303-BC48-954E-A0447AEB5B04}"/>
              </a:ext>
            </a:extLst>
          </p:cNvPr>
          <p:cNvSpPr>
            <a:spLocks noGrp="1"/>
          </p:cNvSpPr>
          <p:nvPr>
            <p:ph type="title"/>
          </p:nvPr>
        </p:nvSpPr>
        <p:spPr>
          <a:xfrm>
            <a:off x="838199" y="0"/>
            <a:ext cx="10515600" cy="1325563"/>
          </a:xfrm>
        </p:spPr>
        <p:txBody>
          <a:bodyPr anchor="ctr">
            <a:normAutofit/>
          </a:bodyPr>
          <a:lstStyle/>
          <a:p>
            <a:pPr algn="ctr"/>
            <a:r>
              <a:rPr lang="en-GB" dirty="0"/>
              <a:t>Pregnancy Rate in Area 1</a:t>
            </a:r>
          </a:p>
        </p:txBody>
      </p:sp>
      <p:pic>
        <p:nvPicPr>
          <p:cNvPr id="5" name="Content Placeholder 3" descr="Pregnancy rate.jpg">
            <a:extLst>
              <a:ext uri="{FF2B5EF4-FFF2-40B4-BE49-F238E27FC236}">
                <a16:creationId xmlns:a16="http://schemas.microsoft.com/office/drawing/2014/main" id="{380DCA19-4F37-534F-BC97-62AD0B9615E6}"/>
              </a:ext>
            </a:extLst>
          </p:cNvPr>
          <p:cNvPicPr>
            <a:picLocks noGrp="1" noChangeAspect="1"/>
          </p:cNvPicPr>
          <p:nvPr>
            <p:ph idx="1"/>
          </p:nvPr>
        </p:nvPicPr>
        <p:blipFill>
          <a:blip r:embed="rId3"/>
          <a:stretch>
            <a:fillRect/>
          </a:stretch>
        </p:blipFill>
        <p:spPr>
          <a:xfrm>
            <a:off x="2471049" y="1253331"/>
            <a:ext cx="7046701" cy="4351338"/>
          </a:xfrm>
          <a:noFill/>
        </p:spPr>
      </p:pic>
    </p:spTree>
    <p:extLst>
      <p:ext uri="{BB962C8B-B14F-4D97-AF65-F5344CB8AC3E}">
        <p14:creationId xmlns:p14="http://schemas.microsoft.com/office/powerpoint/2010/main" val="43450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A86B2-A02E-DD48-A2BD-219C460434B5}"/>
              </a:ext>
            </a:extLst>
          </p:cNvPr>
          <p:cNvSpPr>
            <a:spLocks noGrp="1"/>
          </p:cNvSpPr>
          <p:nvPr>
            <p:ph type="title"/>
          </p:nvPr>
        </p:nvSpPr>
        <p:spPr>
          <a:xfrm>
            <a:off x="869950" y="200025"/>
            <a:ext cx="10515600" cy="790575"/>
          </a:xfrm>
        </p:spPr>
        <p:txBody>
          <a:bodyPr/>
          <a:lstStyle/>
          <a:p>
            <a:pPr algn="ctr"/>
            <a:r>
              <a:rPr lang="en-GB" dirty="0"/>
              <a:t>Habitat Changes &amp; Population Responses</a:t>
            </a:r>
          </a:p>
        </p:txBody>
      </p:sp>
      <p:sp>
        <p:nvSpPr>
          <p:cNvPr id="3" name="Espace réservé du contenu 2">
            <a:extLst>
              <a:ext uri="{FF2B5EF4-FFF2-40B4-BE49-F238E27FC236}">
                <a16:creationId xmlns:a16="http://schemas.microsoft.com/office/drawing/2014/main" id="{01588883-24CD-F74E-B2F8-ABB0A9E3A001}"/>
              </a:ext>
            </a:extLst>
          </p:cNvPr>
          <p:cNvSpPr>
            <a:spLocks noGrp="1"/>
          </p:cNvSpPr>
          <p:nvPr>
            <p:ph idx="1"/>
          </p:nvPr>
        </p:nvSpPr>
        <p:spPr>
          <a:xfrm>
            <a:off x="596900" y="1104900"/>
            <a:ext cx="11264900" cy="5051426"/>
          </a:xfrm>
        </p:spPr>
        <p:txBody>
          <a:bodyPr>
            <a:normAutofit/>
          </a:bodyPr>
          <a:lstStyle/>
          <a:p>
            <a:r>
              <a:rPr lang="en-US" sz="2000" dirty="0"/>
              <a:t>Major oceanographic changes have occurred in Southeast Greenland</a:t>
            </a:r>
          </a:p>
          <a:p>
            <a:pPr lvl="1"/>
            <a:r>
              <a:rPr lang="en-US" sz="2000" dirty="0"/>
              <a:t>Lack of pack ice in the summer.</a:t>
            </a:r>
          </a:p>
          <a:p>
            <a:pPr lvl="1"/>
            <a:r>
              <a:rPr lang="en-US" sz="2000" dirty="0"/>
              <a:t>Increasing sea temperatures. </a:t>
            </a:r>
          </a:p>
          <a:p>
            <a:r>
              <a:rPr lang="en-US" sz="2000" dirty="0"/>
              <a:t>Resulting effects in the marine ecosystem include:</a:t>
            </a:r>
          </a:p>
          <a:p>
            <a:pPr lvl="1"/>
            <a:r>
              <a:rPr lang="en-US" sz="2000" dirty="0"/>
              <a:t>Changes in fish fauna and distribution. </a:t>
            </a:r>
          </a:p>
          <a:p>
            <a:pPr lvl="1"/>
            <a:r>
              <a:rPr lang="en-US" sz="2000" dirty="0"/>
              <a:t>Arrival of large numbers of boreal cetaceans either new to the area or in much larger numbers (e.g. humpback, fin, killer, and pilot whales as well as white- beaked dolphins). </a:t>
            </a:r>
          </a:p>
          <a:p>
            <a:r>
              <a:rPr lang="en-US" sz="2000" dirty="0"/>
              <a:t>Narwhals are dependent on cold water and have limited ability to dissipate heat and thus can not easily adapt to these warming temperatures. </a:t>
            </a:r>
          </a:p>
          <a:p>
            <a:r>
              <a:rPr lang="en-US" sz="2000" dirty="0"/>
              <a:t>Changes in fish fauna mean that narwhal's preferred prey may be displaced.</a:t>
            </a:r>
          </a:p>
          <a:p>
            <a:r>
              <a:rPr lang="en-US" sz="2000" dirty="0"/>
              <a:t>Arrival of new cetacean species means increased competition for prey, predation by killer whales, and exposure to novel diseases and parasites. </a:t>
            </a:r>
          </a:p>
          <a:p>
            <a:r>
              <a:rPr lang="en-US" sz="2000" dirty="0"/>
              <a:t>Recently narwhals have been seen in areas north of their traditional range (e.g. Dove Bay), suggesting that new narwhal habitat is becoming available to the north as habitat is lost in Southeast Greenland.</a:t>
            </a:r>
          </a:p>
        </p:txBody>
      </p:sp>
    </p:spTree>
    <p:extLst>
      <p:ext uri="{BB962C8B-B14F-4D97-AF65-F5344CB8AC3E}">
        <p14:creationId xmlns:p14="http://schemas.microsoft.com/office/powerpoint/2010/main" val="2864297303"/>
      </p:ext>
    </p:extLst>
  </p:cSld>
  <p:clrMapOvr>
    <a:masterClrMapping/>
  </p:clrMapOvr>
</p:sld>
</file>

<file path=ppt/theme/theme1.xml><?xml version="1.0" encoding="utf-8"?>
<a:theme xmlns:a="http://schemas.openxmlformats.org/drawingml/2006/main" name="Office-tema">
  <a:themeElements>
    <a:clrScheme name="Nammco">
      <a:dk1>
        <a:sysClr val="windowText" lastClr="000000"/>
      </a:dk1>
      <a:lt1>
        <a:sysClr val="window" lastClr="FFFFFF"/>
      </a:lt1>
      <a:dk2>
        <a:srgbClr val="373545"/>
      </a:dk2>
      <a:lt2>
        <a:srgbClr val="CEDBE6"/>
      </a:lt2>
      <a:accent1>
        <a:srgbClr val="306670"/>
      </a:accent1>
      <a:accent2>
        <a:srgbClr val="58B6C0"/>
      </a:accent2>
      <a:accent3>
        <a:srgbClr val="75BDA7"/>
      </a:accent3>
      <a:accent4>
        <a:srgbClr val="7A8C8E"/>
      </a:accent4>
      <a:accent5>
        <a:srgbClr val="84ACB6"/>
      </a:accent5>
      <a:accent6>
        <a:srgbClr val="2683C6"/>
      </a:accent6>
      <a:hlink>
        <a:srgbClr val="0000EE"/>
      </a:hlink>
      <a:folHlink>
        <a:srgbClr val="551A8B"/>
      </a:folHlink>
    </a:clrScheme>
    <a:fontScheme name="Namm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resentations_NAMMCO28" id="{8122E191-8049-134A-BDA7-3271737022DD}" vid="{E58158A6-651F-974F-8CCD-2CC3B02889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B6563C956ACD4BA11800481603AD04" ma:contentTypeVersion="15" ma:contentTypeDescription="Create a new document." ma:contentTypeScope="" ma:versionID="8a83bd32f78b993a555dde21fc49c791">
  <xsd:schema xmlns:xsd="http://www.w3.org/2001/XMLSchema" xmlns:xs="http://www.w3.org/2001/XMLSchema" xmlns:p="http://schemas.microsoft.com/office/2006/metadata/properties" xmlns:ns1="http://schemas.microsoft.com/sharepoint/v3" xmlns:ns2="f77bcf21-8253-4cc3-8c40-41b0972828a8" xmlns:ns3="1f086e5d-0caa-479e-bdbd-34b51f632aa6" targetNamespace="http://schemas.microsoft.com/office/2006/metadata/properties" ma:root="true" ma:fieldsID="27a2997699c053e75efd32a1779788fa" ns1:_="" ns2:_="" ns3:_="">
    <xsd:import namespace="http://schemas.microsoft.com/sharepoint/v3"/>
    <xsd:import namespace="f77bcf21-8253-4cc3-8c40-41b0972828a8"/>
    <xsd:import namespace="1f086e5d-0caa-479e-bdbd-34b51f632aa6"/>
    <xsd:element name="properties">
      <xsd:complexType>
        <xsd:sequence>
          <xsd:element name="documentManagement">
            <xsd:complexType>
              <xsd:all>
                <xsd:element ref="ns1:_dlc_ExpireDateSaved" minOccurs="0"/>
                <xsd:element ref="ns1:_dlc_ExpireDate" minOccurs="0"/>
                <xsd:element ref="ns1:_dlc_Exempt"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Original Expiration Date" ma:hidden="true" ma:internalName="_dlc_ExpireDateSaved" ma:readOnly="true">
      <xsd:simpleType>
        <xsd:restriction base="dms:DateTime"/>
      </xsd:simpleType>
    </xsd:element>
    <xsd:element name="_dlc_ExpireDate" ma:index="9" nillable="true" ma:displayName="Expiration Date" ma:hidden="true" ma:internalName="_dlc_ExpireDate" ma:readOnly="true">
      <xsd:simpleType>
        <xsd:restriction base="dms:DateTime"/>
      </xsd:simpleType>
    </xsd:element>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7bcf21-8253-4cc3-8c40-41b0972828a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86e5d-0caa-479e-bdbd-34b51f632aa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651FB5-5C22-4343-8226-1BF7859562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456A9AE-B66E-46E8-B47A-FB55664FE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7bcf21-8253-4cc3-8c40-41b0972828a8"/>
    <ds:schemaRef ds:uri="1f086e5d-0caa-479e-bdbd-34b51f632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E30D40-C7B2-4593-AF58-72E3273C41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171</TotalTime>
  <Words>2784</Words>
  <Application>Microsoft Office PowerPoint</Application>
  <PresentationFormat>Widescreen</PresentationFormat>
  <Paragraphs>261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Office-tema</vt:lpstr>
      <vt:lpstr>SCIENTIFIC COMMITTEE  AD HOC WORKING GROUP ON NARWHAL IN EAST GREENLAND</vt:lpstr>
      <vt:lpstr>Distribution &amp; Stock Structure</vt:lpstr>
      <vt:lpstr>Distribution &amp; Stock Structure</vt:lpstr>
      <vt:lpstr>2016 Aerial Survey Scoresby Sound to Tasiilaq</vt:lpstr>
      <vt:lpstr>2017 Survey of Scoresby Sound</vt:lpstr>
      <vt:lpstr>Abundance Estimated for Each Management Area (%CV)</vt:lpstr>
      <vt:lpstr>Total Removals by Year for Each Management Area 2010-2019</vt:lpstr>
      <vt:lpstr>Pregnancy Rate in Area 1</vt:lpstr>
      <vt:lpstr>Habitat Changes &amp; Population Responses</vt:lpstr>
      <vt:lpstr>Population Models for the Assessment</vt:lpstr>
      <vt:lpstr>Parameter Estimates</vt:lpstr>
      <vt:lpstr>Probability of Increase</vt:lpstr>
      <vt:lpstr>Recommendations for  Conservation &amp;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COMMITTEE  AD HOC WORKING GROUP ON NARWHAL IN EAST GREENLAND</dc:title>
  <dc:creator>Mana Elise Tugend</dc:creator>
  <cp:lastModifiedBy>NAMMCO, Fern Wickson</cp:lastModifiedBy>
  <cp:revision>8</cp:revision>
  <dcterms:created xsi:type="dcterms:W3CDTF">2021-03-12T13:41:31Z</dcterms:created>
  <dcterms:modified xsi:type="dcterms:W3CDTF">2021-03-12T15:33:05Z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0x0101009FB6563C956ACD4BA11800481603AD04</vt:lpwstr>
  </property>
  <property fmtid="{D5CDD505-2E9C-101B-9397-08002B2CF9AE}" pid="3" name="Order">
    <vt:r8>222200</vt:r8>
  </property>
  <property fmtid="{D5CDD505-2E9C-101B-9397-08002B2CF9AE}" pid="4" name="_dlc_policyId">
    <vt:lpwstr/>
  </property>
  <property fmtid="{D5CDD505-2E9C-101B-9397-08002B2CF9AE}" pid="5" name="ItemRetentionFormula">
    <vt:lpwstr/>
  </property>
</Properties>
</file>