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754" r:id="rId6"/>
    <p:sldId id="761" r:id="rId7"/>
    <p:sldId id="756" r:id="rId8"/>
    <p:sldId id="760" r:id="rId9"/>
    <p:sldId id="766" r:id="rId10"/>
    <p:sldId id="778" r:id="rId11"/>
    <p:sldId id="765" r:id="rId12"/>
    <p:sldId id="757" r:id="rId13"/>
    <p:sldId id="762" r:id="rId14"/>
    <p:sldId id="764" r:id="rId15"/>
    <p:sldId id="767" r:id="rId16"/>
    <p:sldId id="759" r:id="rId17"/>
    <p:sldId id="768" r:id="rId18"/>
    <p:sldId id="771" r:id="rId19"/>
    <p:sldId id="769" r:id="rId20"/>
    <p:sldId id="770" r:id="rId21"/>
    <p:sldId id="772" r:id="rId22"/>
    <p:sldId id="775" r:id="rId23"/>
    <p:sldId id="773"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0" autoAdjust="0"/>
    <p:restoredTop sz="94660"/>
  </p:normalViewPr>
  <p:slideViewPr>
    <p:cSldViewPr snapToGrid="0">
      <p:cViewPr varScale="1">
        <p:scale>
          <a:sx n="115" d="100"/>
          <a:sy n="115" d="100"/>
        </p:scale>
        <p:origin x="3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F739E-E370-4333-9CC5-1B24549FCBC5}" type="datetimeFigureOut">
              <a:rPr lang="da-DK" smtClean="0"/>
              <a:t>26.03.2021</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1A465-9F12-4F0E-A56E-B5CCB2F60243}" type="slidenum">
              <a:rPr lang="da-DK" smtClean="0"/>
              <a:t>‹N°›</a:t>
            </a:fld>
            <a:endParaRPr lang="da-DK"/>
          </a:p>
        </p:txBody>
      </p:sp>
    </p:spTree>
    <p:extLst>
      <p:ext uri="{BB962C8B-B14F-4D97-AF65-F5344CB8AC3E}">
        <p14:creationId xmlns:p14="http://schemas.microsoft.com/office/powerpoint/2010/main" val="269465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3618-42CD-445D-A09A-4BB19653D9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E343B767-D68A-4FA5-9F89-21AA47DAC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0F9D4F57-7043-4905-B54C-BB6A977DD5DC}"/>
              </a:ext>
            </a:extLst>
          </p:cNvPr>
          <p:cNvSpPr>
            <a:spLocks noGrp="1"/>
          </p:cNvSpPr>
          <p:nvPr>
            <p:ph type="dt" sz="half" idx="10"/>
          </p:nvPr>
        </p:nvSpPr>
        <p:spPr/>
        <p:txBody>
          <a:bodyPr/>
          <a:lstStyle/>
          <a:p>
            <a:fld id="{A31AF4D0-EA42-4CE3-8E81-BDC28B5D40CC}" type="datetimeFigureOut">
              <a:rPr lang="da-DK" smtClean="0"/>
              <a:t>26.03.2021</a:t>
            </a:fld>
            <a:endParaRPr lang="da-DK"/>
          </a:p>
        </p:txBody>
      </p:sp>
      <p:sp>
        <p:nvSpPr>
          <p:cNvPr id="5" name="Footer Placeholder 4">
            <a:extLst>
              <a:ext uri="{FF2B5EF4-FFF2-40B4-BE49-F238E27FC236}">
                <a16:creationId xmlns:a16="http://schemas.microsoft.com/office/drawing/2014/main" id="{C36002A8-1AD9-4B31-A7A2-FCB0262DAD58}"/>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04EBD98-9314-4807-80CB-7268D947E83F}"/>
              </a:ext>
            </a:extLst>
          </p:cNvPr>
          <p:cNvSpPr>
            <a:spLocks noGrp="1"/>
          </p:cNvSpPr>
          <p:nvPr>
            <p:ph type="sldNum" sz="quarter" idx="12"/>
          </p:nvPr>
        </p:nvSpPr>
        <p:spPr/>
        <p:txBody>
          <a:bodyPr/>
          <a:lstStyle/>
          <a:p>
            <a:fld id="{11AC1B24-01B4-4AE1-BD58-751D9B7BDCE5}" type="slidenum">
              <a:rPr lang="da-DK" smtClean="0"/>
              <a:t>‹N°›</a:t>
            </a:fld>
            <a:endParaRPr lang="da-DK"/>
          </a:p>
        </p:txBody>
      </p:sp>
    </p:spTree>
    <p:extLst>
      <p:ext uri="{BB962C8B-B14F-4D97-AF65-F5344CB8AC3E}">
        <p14:creationId xmlns:p14="http://schemas.microsoft.com/office/powerpoint/2010/main" val="3810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8E2D-2097-454E-AC01-26036212D390}"/>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27CADC0C-233A-4E1A-A80F-8ACF4C0BAA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1C8B3716-1D1B-4461-A9A1-1436E971618A}"/>
              </a:ext>
            </a:extLst>
          </p:cNvPr>
          <p:cNvSpPr>
            <a:spLocks noGrp="1"/>
          </p:cNvSpPr>
          <p:nvPr>
            <p:ph type="dt" sz="half" idx="10"/>
          </p:nvPr>
        </p:nvSpPr>
        <p:spPr/>
        <p:txBody>
          <a:bodyPr/>
          <a:lstStyle/>
          <a:p>
            <a:fld id="{A31AF4D0-EA42-4CE3-8E81-BDC28B5D40CC}" type="datetimeFigureOut">
              <a:rPr lang="da-DK" smtClean="0"/>
              <a:t>26.03.2021</a:t>
            </a:fld>
            <a:endParaRPr lang="da-DK"/>
          </a:p>
        </p:txBody>
      </p:sp>
      <p:sp>
        <p:nvSpPr>
          <p:cNvPr id="5" name="Footer Placeholder 4">
            <a:extLst>
              <a:ext uri="{FF2B5EF4-FFF2-40B4-BE49-F238E27FC236}">
                <a16:creationId xmlns:a16="http://schemas.microsoft.com/office/drawing/2014/main" id="{1A3F435B-EE0D-4AB3-9BEC-F34901D21536}"/>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936CE213-C32B-4FC0-A03F-3E81EC65F689}"/>
              </a:ext>
            </a:extLst>
          </p:cNvPr>
          <p:cNvSpPr>
            <a:spLocks noGrp="1"/>
          </p:cNvSpPr>
          <p:nvPr>
            <p:ph type="sldNum" sz="quarter" idx="12"/>
          </p:nvPr>
        </p:nvSpPr>
        <p:spPr/>
        <p:txBody>
          <a:bodyPr/>
          <a:lstStyle/>
          <a:p>
            <a:fld id="{11AC1B24-01B4-4AE1-BD58-751D9B7BDCE5}" type="slidenum">
              <a:rPr lang="da-DK" smtClean="0"/>
              <a:t>‹N°›</a:t>
            </a:fld>
            <a:endParaRPr lang="da-DK"/>
          </a:p>
        </p:txBody>
      </p:sp>
    </p:spTree>
    <p:extLst>
      <p:ext uri="{BB962C8B-B14F-4D97-AF65-F5344CB8AC3E}">
        <p14:creationId xmlns:p14="http://schemas.microsoft.com/office/powerpoint/2010/main" val="242622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DEA909-A4F4-4605-904C-128CFD07D6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C77EA5F5-3C25-4324-881A-B59D88BAED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228EAAD8-002D-4DB0-A165-A01D70BE8624}"/>
              </a:ext>
            </a:extLst>
          </p:cNvPr>
          <p:cNvSpPr>
            <a:spLocks noGrp="1"/>
          </p:cNvSpPr>
          <p:nvPr>
            <p:ph type="dt" sz="half" idx="10"/>
          </p:nvPr>
        </p:nvSpPr>
        <p:spPr/>
        <p:txBody>
          <a:bodyPr/>
          <a:lstStyle/>
          <a:p>
            <a:fld id="{A31AF4D0-EA42-4CE3-8E81-BDC28B5D40CC}" type="datetimeFigureOut">
              <a:rPr lang="da-DK" smtClean="0"/>
              <a:t>26.03.2021</a:t>
            </a:fld>
            <a:endParaRPr lang="da-DK"/>
          </a:p>
        </p:txBody>
      </p:sp>
      <p:sp>
        <p:nvSpPr>
          <p:cNvPr id="5" name="Footer Placeholder 4">
            <a:extLst>
              <a:ext uri="{FF2B5EF4-FFF2-40B4-BE49-F238E27FC236}">
                <a16:creationId xmlns:a16="http://schemas.microsoft.com/office/drawing/2014/main" id="{DFB0F7EB-E478-4D54-98B8-BF98147A899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048EEA0-DABC-4169-82B6-497E4F9BA349}"/>
              </a:ext>
            </a:extLst>
          </p:cNvPr>
          <p:cNvSpPr>
            <a:spLocks noGrp="1"/>
          </p:cNvSpPr>
          <p:nvPr>
            <p:ph type="sldNum" sz="quarter" idx="12"/>
          </p:nvPr>
        </p:nvSpPr>
        <p:spPr/>
        <p:txBody>
          <a:bodyPr/>
          <a:lstStyle/>
          <a:p>
            <a:fld id="{11AC1B24-01B4-4AE1-BD58-751D9B7BDCE5}" type="slidenum">
              <a:rPr lang="da-DK" smtClean="0"/>
              <a:t>‹N°›</a:t>
            </a:fld>
            <a:endParaRPr lang="da-DK"/>
          </a:p>
        </p:txBody>
      </p:sp>
    </p:spTree>
    <p:extLst>
      <p:ext uri="{BB962C8B-B14F-4D97-AF65-F5344CB8AC3E}">
        <p14:creationId xmlns:p14="http://schemas.microsoft.com/office/powerpoint/2010/main" val="330702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B307-83E0-4E32-B837-79415A9E4749}"/>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118B23B3-4670-47C6-A138-A27304094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F31C644-92E6-4FE9-80ED-965D7648B4E1}"/>
              </a:ext>
            </a:extLst>
          </p:cNvPr>
          <p:cNvSpPr>
            <a:spLocks noGrp="1"/>
          </p:cNvSpPr>
          <p:nvPr>
            <p:ph type="dt" sz="half" idx="10"/>
          </p:nvPr>
        </p:nvSpPr>
        <p:spPr/>
        <p:txBody>
          <a:bodyPr/>
          <a:lstStyle/>
          <a:p>
            <a:fld id="{A31AF4D0-EA42-4CE3-8E81-BDC28B5D40CC}" type="datetimeFigureOut">
              <a:rPr lang="da-DK" smtClean="0"/>
              <a:t>26.03.2021</a:t>
            </a:fld>
            <a:endParaRPr lang="da-DK"/>
          </a:p>
        </p:txBody>
      </p:sp>
      <p:sp>
        <p:nvSpPr>
          <p:cNvPr id="5" name="Footer Placeholder 4">
            <a:extLst>
              <a:ext uri="{FF2B5EF4-FFF2-40B4-BE49-F238E27FC236}">
                <a16:creationId xmlns:a16="http://schemas.microsoft.com/office/drawing/2014/main" id="{9DA0A0C6-AA03-4E00-BC30-153719307C36}"/>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B646B07-6A8D-45F0-843A-C403124BFD0E}"/>
              </a:ext>
            </a:extLst>
          </p:cNvPr>
          <p:cNvSpPr>
            <a:spLocks noGrp="1"/>
          </p:cNvSpPr>
          <p:nvPr>
            <p:ph type="sldNum" sz="quarter" idx="12"/>
          </p:nvPr>
        </p:nvSpPr>
        <p:spPr/>
        <p:txBody>
          <a:bodyPr/>
          <a:lstStyle/>
          <a:p>
            <a:fld id="{11AC1B24-01B4-4AE1-BD58-751D9B7BDCE5}" type="slidenum">
              <a:rPr lang="da-DK" smtClean="0"/>
              <a:t>‹N°›</a:t>
            </a:fld>
            <a:endParaRPr lang="da-DK"/>
          </a:p>
        </p:txBody>
      </p:sp>
    </p:spTree>
    <p:extLst>
      <p:ext uri="{BB962C8B-B14F-4D97-AF65-F5344CB8AC3E}">
        <p14:creationId xmlns:p14="http://schemas.microsoft.com/office/powerpoint/2010/main" val="242883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978E-2BB4-4E7A-8AB1-545D36050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A89049A1-62C2-4B34-A24F-396A8AC41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811CAA-80F3-4202-89CF-F80C5615E5DD}"/>
              </a:ext>
            </a:extLst>
          </p:cNvPr>
          <p:cNvSpPr>
            <a:spLocks noGrp="1"/>
          </p:cNvSpPr>
          <p:nvPr>
            <p:ph type="dt" sz="half" idx="10"/>
          </p:nvPr>
        </p:nvSpPr>
        <p:spPr/>
        <p:txBody>
          <a:bodyPr/>
          <a:lstStyle/>
          <a:p>
            <a:fld id="{A31AF4D0-EA42-4CE3-8E81-BDC28B5D40CC}" type="datetimeFigureOut">
              <a:rPr lang="da-DK" smtClean="0"/>
              <a:t>26.03.2021</a:t>
            </a:fld>
            <a:endParaRPr lang="da-DK"/>
          </a:p>
        </p:txBody>
      </p:sp>
      <p:sp>
        <p:nvSpPr>
          <p:cNvPr id="5" name="Footer Placeholder 4">
            <a:extLst>
              <a:ext uri="{FF2B5EF4-FFF2-40B4-BE49-F238E27FC236}">
                <a16:creationId xmlns:a16="http://schemas.microsoft.com/office/drawing/2014/main" id="{1A3D46CE-93B9-48FF-AF19-D9118CF533F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CCC1EBB-B490-46EA-A316-1CA14512FA6D}"/>
              </a:ext>
            </a:extLst>
          </p:cNvPr>
          <p:cNvSpPr>
            <a:spLocks noGrp="1"/>
          </p:cNvSpPr>
          <p:nvPr>
            <p:ph type="sldNum" sz="quarter" idx="12"/>
          </p:nvPr>
        </p:nvSpPr>
        <p:spPr/>
        <p:txBody>
          <a:bodyPr/>
          <a:lstStyle/>
          <a:p>
            <a:fld id="{11AC1B24-01B4-4AE1-BD58-751D9B7BDCE5}" type="slidenum">
              <a:rPr lang="da-DK" smtClean="0"/>
              <a:t>‹N°›</a:t>
            </a:fld>
            <a:endParaRPr lang="da-DK"/>
          </a:p>
        </p:txBody>
      </p:sp>
    </p:spTree>
    <p:extLst>
      <p:ext uri="{BB962C8B-B14F-4D97-AF65-F5344CB8AC3E}">
        <p14:creationId xmlns:p14="http://schemas.microsoft.com/office/powerpoint/2010/main" val="324574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B60C-3C08-41AF-B585-23CCECFACE7B}"/>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058CFBDF-7C29-4613-8C33-1E5FDBA2E0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201409AF-D6A3-4BB5-8395-2809270942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9CCCE33A-773E-4D54-B515-ED15F3167FCE}"/>
              </a:ext>
            </a:extLst>
          </p:cNvPr>
          <p:cNvSpPr>
            <a:spLocks noGrp="1"/>
          </p:cNvSpPr>
          <p:nvPr>
            <p:ph type="dt" sz="half" idx="10"/>
          </p:nvPr>
        </p:nvSpPr>
        <p:spPr/>
        <p:txBody>
          <a:bodyPr/>
          <a:lstStyle/>
          <a:p>
            <a:fld id="{A31AF4D0-EA42-4CE3-8E81-BDC28B5D40CC}" type="datetimeFigureOut">
              <a:rPr lang="da-DK" smtClean="0"/>
              <a:t>26.03.2021</a:t>
            </a:fld>
            <a:endParaRPr lang="da-DK"/>
          </a:p>
        </p:txBody>
      </p:sp>
      <p:sp>
        <p:nvSpPr>
          <p:cNvPr id="6" name="Footer Placeholder 5">
            <a:extLst>
              <a:ext uri="{FF2B5EF4-FFF2-40B4-BE49-F238E27FC236}">
                <a16:creationId xmlns:a16="http://schemas.microsoft.com/office/drawing/2014/main" id="{A8EE0AB0-9206-411B-B66D-77A7C079765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E89143A-A17E-4D49-B20A-17A893A54517}"/>
              </a:ext>
            </a:extLst>
          </p:cNvPr>
          <p:cNvSpPr>
            <a:spLocks noGrp="1"/>
          </p:cNvSpPr>
          <p:nvPr>
            <p:ph type="sldNum" sz="quarter" idx="12"/>
          </p:nvPr>
        </p:nvSpPr>
        <p:spPr/>
        <p:txBody>
          <a:bodyPr/>
          <a:lstStyle/>
          <a:p>
            <a:fld id="{11AC1B24-01B4-4AE1-BD58-751D9B7BDCE5}" type="slidenum">
              <a:rPr lang="da-DK" smtClean="0"/>
              <a:t>‹N°›</a:t>
            </a:fld>
            <a:endParaRPr lang="da-DK"/>
          </a:p>
        </p:txBody>
      </p:sp>
    </p:spTree>
    <p:extLst>
      <p:ext uri="{BB962C8B-B14F-4D97-AF65-F5344CB8AC3E}">
        <p14:creationId xmlns:p14="http://schemas.microsoft.com/office/powerpoint/2010/main" val="306240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15DB-002A-4CA8-80C2-9C72E90B3295}"/>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A11C3420-6B49-40CC-AAF9-EBD795E24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D17E57-E8BA-4870-9671-FAA2FCDCAF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D6CF95AB-D7F4-4601-9141-1B17BF1D3C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A6690-7236-442E-AA6C-1C90B65732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7E728D3F-98B1-4532-9078-A944385BF32E}"/>
              </a:ext>
            </a:extLst>
          </p:cNvPr>
          <p:cNvSpPr>
            <a:spLocks noGrp="1"/>
          </p:cNvSpPr>
          <p:nvPr>
            <p:ph type="dt" sz="half" idx="10"/>
          </p:nvPr>
        </p:nvSpPr>
        <p:spPr/>
        <p:txBody>
          <a:bodyPr/>
          <a:lstStyle/>
          <a:p>
            <a:fld id="{A31AF4D0-EA42-4CE3-8E81-BDC28B5D40CC}" type="datetimeFigureOut">
              <a:rPr lang="da-DK" smtClean="0"/>
              <a:t>26.03.2021</a:t>
            </a:fld>
            <a:endParaRPr lang="da-DK"/>
          </a:p>
        </p:txBody>
      </p:sp>
      <p:sp>
        <p:nvSpPr>
          <p:cNvPr id="8" name="Footer Placeholder 7">
            <a:extLst>
              <a:ext uri="{FF2B5EF4-FFF2-40B4-BE49-F238E27FC236}">
                <a16:creationId xmlns:a16="http://schemas.microsoft.com/office/drawing/2014/main" id="{7B7C6252-C78A-4FB4-9C0D-C865BFBF5AB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F06712F5-D8B2-4D65-B844-C9FF98706077}"/>
              </a:ext>
            </a:extLst>
          </p:cNvPr>
          <p:cNvSpPr>
            <a:spLocks noGrp="1"/>
          </p:cNvSpPr>
          <p:nvPr>
            <p:ph type="sldNum" sz="quarter" idx="12"/>
          </p:nvPr>
        </p:nvSpPr>
        <p:spPr/>
        <p:txBody>
          <a:bodyPr/>
          <a:lstStyle/>
          <a:p>
            <a:fld id="{11AC1B24-01B4-4AE1-BD58-751D9B7BDCE5}" type="slidenum">
              <a:rPr lang="da-DK" smtClean="0"/>
              <a:t>‹N°›</a:t>
            </a:fld>
            <a:endParaRPr lang="da-DK"/>
          </a:p>
        </p:txBody>
      </p:sp>
    </p:spTree>
    <p:extLst>
      <p:ext uri="{BB962C8B-B14F-4D97-AF65-F5344CB8AC3E}">
        <p14:creationId xmlns:p14="http://schemas.microsoft.com/office/powerpoint/2010/main" val="222808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E58D-E566-447F-AE39-32D174C4E5E8}"/>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1BB390E7-D762-4E08-A8FB-C135FCAA5088}"/>
              </a:ext>
            </a:extLst>
          </p:cNvPr>
          <p:cNvSpPr>
            <a:spLocks noGrp="1"/>
          </p:cNvSpPr>
          <p:nvPr>
            <p:ph type="dt" sz="half" idx="10"/>
          </p:nvPr>
        </p:nvSpPr>
        <p:spPr/>
        <p:txBody>
          <a:bodyPr/>
          <a:lstStyle/>
          <a:p>
            <a:fld id="{A31AF4D0-EA42-4CE3-8E81-BDC28B5D40CC}" type="datetimeFigureOut">
              <a:rPr lang="da-DK" smtClean="0"/>
              <a:t>26.03.2021</a:t>
            </a:fld>
            <a:endParaRPr lang="da-DK"/>
          </a:p>
        </p:txBody>
      </p:sp>
      <p:sp>
        <p:nvSpPr>
          <p:cNvPr id="4" name="Footer Placeholder 3">
            <a:extLst>
              <a:ext uri="{FF2B5EF4-FFF2-40B4-BE49-F238E27FC236}">
                <a16:creationId xmlns:a16="http://schemas.microsoft.com/office/drawing/2014/main" id="{965EA9F9-3F78-4FAE-9FEA-3680C3867EE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BC729E43-26F5-4166-B6FC-566C71AEEBB8}"/>
              </a:ext>
            </a:extLst>
          </p:cNvPr>
          <p:cNvSpPr>
            <a:spLocks noGrp="1"/>
          </p:cNvSpPr>
          <p:nvPr>
            <p:ph type="sldNum" sz="quarter" idx="12"/>
          </p:nvPr>
        </p:nvSpPr>
        <p:spPr/>
        <p:txBody>
          <a:bodyPr/>
          <a:lstStyle/>
          <a:p>
            <a:fld id="{11AC1B24-01B4-4AE1-BD58-751D9B7BDCE5}" type="slidenum">
              <a:rPr lang="da-DK" smtClean="0"/>
              <a:t>‹N°›</a:t>
            </a:fld>
            <a:endParaRPr lang="da-DK"/>
          </a:p>
        </p:txBody>
      </p:sp>
    </p:spTree>
    <p:extLst>
      <p:ext uri="{BB962C8B-B14F-4D97-AF65-F5344CB8AC3E}">
        <p14:creationId xmlns:p14="http://schemas.microsoft.com/office/powerpoint/2010/main" val="357266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F6D7A4-B259-4C60-9246-AE6D0373EF8D}"/>
              </a:ext>
            </a:extLst>
          </p:cNvPr>
          <p:cNvSpPr>
            <a:spLocks noGrp="1"/>
          </p:cNvSpPr>
          <p:nvPr>
            <p:ph type="dt" sz="half" idx="10"/>
          </p:nvPr>
        </p:nvSpPr>
        <p:spPr/>
        <p:txBody>
          <a:bodyPr/>
          <a:lstStyle/>
          <a:p>
            <a:fld id="{A31AF4D0-EA42-4CE3-8E81-BDC28B5D40CC}" type="datetimeFigureOut">
              <a:rPr lang="da-DK" smtClean="0"/>
              <a:t>26.03.2021</a:t>
            </a:fld>
            <a:endParaRPr lang="da-DK"/>
          </a:p>
        </p:txBody>
      </p:sp>
      <p:sp>
        <p:nvSpPr>
          <p:cNvPr id="3" name="Footer Placeholder 2">
            <a:extLst>
              <a:ext uri="{FF2B5EF4-FFF2-40B4-BE49-F238E27FC236}">
                <a16:creationId xmlns:a16="http://schemas.microsoft.com/office/drawing/2014/main" id="{B9C95F91-BD67-4395-B84A-A189F143908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94B90875-DD13-4E9D-AE19-15D1FF40F308}"/>
              </a:ext>
            </a:extLst>
          </p:cNvPr>
          <p:cNvSpPr>
            <a:spLocks noGrp="1"/>
          </p:cNvSpPr>
          <p:nvPr>
            <p:ph type="sldNum" sz="quarter" idx="12"/>
          </p:nvPr>
        </p:nvSpPr>
        <p:spPr/>
        <p:txBody>
          <a:bodyPr/>
          <a:lstStyle/>
          <a:p>
            <a:fld id="{11AC1B24-01B4-4AE1-BD58-751D9B7BDCE5}" type="slidenum">
              <a:rPr lang="da-DK" smtClean="0"/>
              <a:t>‹N°›</a:t>
            </a:fld>
            <a:endParaRPr lang="da-DK"/>
          </a:p>
        </p:txBody>
      </p:sp>
    </p:spTree>
    <p:extLst>
      <p:ext uri="{BB962C8B-B14F-4D97-AF65-F5344CB8AC3E}">
        <p14:creationId xmlns:p14="http://schemas.microsoft.com/office/powerpoint/2010/main" val="144385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C4C7-EA3A-4D71-9341-F6975B6CC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0C79EB96-3852-4765-9928-63789E374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8EFA4165-2A05-4923-8F4D-51732D1B6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2DD912-8CD0-42CB-92CD-56B63240DC5F}"/>
              </a:ext>
            </a:extLst>
          </p:cNvPr>
          <p:cNvSpPr>
            <a:spLocks noGrp="1"/>
          </p:cNvSpPr>
          <p:nvPr>
            <p:ph type="dt" sz="half" idx="10"/>
          </p:nvPr>
        </p:nvSpPr>
        <p:spPr/>
        <p:txBody>
          <a:bodyPr/>
          <a:lstStyle/>
          <a:p>
            <a:fld id="{A31AF4D0-EA42-4CE3-8E81-BDC28B5D40CC}" type="datetimeFigureOut">
              <a:rPr lang="da-DK" smtClean="0"/>
              <a:t>26.03.2021</a:t>
            </a:fld>
            <a:endParaRPr lang="da-DK"/>
          </a:p>
        </p:txBody>
      </p:sp>
      <p:sp>
        <p:nvSpPr>
          <p:cNvPr id="6" name="Footer Placeholder 5">
            <a:extLst>
              <a:ext uri="{FF2B5EF4-FFF2-40B4-BE49-F238E27FC236}">
                <a16:creationId xmlns:a16="http://schemas.microsoft.com/office/drawing/2014/main" id="{E87A0BAF-639F-45B3-B654-6474766EAA4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8FCF935-02CA-4BB6-B906-0EF53813C23B}"/>
              </a:ext>
            </a:extLst>
          </p:cNvPr>
          <p:cNvSpPr>
            <a:spLocks noGrp="1"/>
          </p:cNvSpPr>
          <p:nvPr>
            <p:ph type="sldNum" sz="quarter" idx="12"/>
          </p:nvPr>
        </p:nvSpPr>
        <p:spPr/>
        <p:txBody>
          <a:bodyPr/>
          <a:lstStyle/>
          <a:p>
            <a:fld id="{11AC1B24-01B4-4AE1-BD58-751D9B7BDCE5}" type="slidenum">
              <a:rPr lang="da-DK" smtClean="0"/>
              <a:t>‹N°›</a:t>
            </a:fld>
            <a:endParaRPr lang="da-DK"/>
          </a:p>
        </p:txBody>
      </p:sp>
    </p:spTree>
    <p:extLst>
      <p:ext uri="{BB962C8B-B14F-4D97-AF65-F5344CB8AC3E}">
        <p14:creationId xmlns:p14="http://schemas.microsoft.com/office/powerpoint/2010/main" val="30107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5DFC-3EDE-4BD8-B16E-51FD715A5F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D0811D34-D789-4397-B110-A61F806DE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0CF01D5F-58C8-43BE-B68C-C95D35962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E95395-AD5A-456B-97CB-AA44971C8A54}"/>
              </a:ext>
            </a:extLst>
          </p:cNvPr>
          <p:cNvSpPr>
            <a:spLocks noGrp="1"/>
          </p:cNvSpPr>
          <p:nvPr>
            <p:ph type="dt" sz="half" idx="10"/>
          </p:nvPr>
        </p:nvSpPr>
        <p:spPr/>
        <p:txBody>
          <a:bodyPr/>
          <a:lstStyle/>
          <a:p>
            <a:fld id="{A31AF4D0-EA42-4CE3-8E81-BDC28B5D40CC}" type="datetimeFigureOut">
              <a:rPr lang="da-DK" smtClean="0"/>
              <a:t>26.03.2021</a:t>
            </a:fld>
            <a:endParaRPr lang="da-DK"/>
          </a:p>
        </p:txBody>
      </p:sp>
      <p:sp>
        <p:nvSpPr>
          <p:cNvPr id="6" name="Footer Placeholder 5">
            <a:extLst>
              <a:ext uri="{FF2B5EF4-FFF2-40B4-BE49-F238E27FC236}">
                <a16:creationId xmlns:a16="http://schemas.microsoft.com/office/drawing/2014/main" id="{8CAFB7CD-70C2-4B45-84BF-C26209B1FAA1}"/>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F099D9C4-6B49-4C93-AA95-0F0E122C3D53}"/>
              </a:ext>
            </a:extLst>
          </p:cNvPr>
          <p:cNvSpPr>
            <a:spLocks noGrp="1"/>
          </p:cNvSpPr>
          <p:nvPr>
            <p:ph type="sldNum" sz="quarter" idx="12"/>
          </p:nvPr>
        </p:nvSpPr>
        <p:spPr/>
        <p:txBody>
          <a:bodyPr/>
          <a:lstStyle/>
          <a:p>
            <a:fld id="{11AC1B24-01B4-4AE1-BD58-751D9B7BDCE5}" type="slidenum">
              <a:rPr lang="da-DK" smtClean="0"/>
              <a:t>‹N°›</a:t>
            </a:fld>
            <a:endParaRPr lang="da-DK"/>
          </a:p>
        </p:txBody>
      </p:sp>
    </p:spTree>
    <p:extLst>
      <p:ext uri="{BB962C8B-B14F-4D97-AF65-F5344CB8AC3E}">
        <p14:creationId xmlns:p14="http://schemas.microsoft.com/office/powerpoint/2010/main" val="78978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237E1F-177B-4723-8EF3-182B4C8DEC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650B1570-2CF5-43D0-96FF-74C657C23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B63DC890-A19E-44FA-8957-96EF6E042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AF4D0-EA42-4CE3-8E81-BDC28B5D40CC}" type="datetimeFigureOut">
              <a:rPr lang="da-DK" smtClean="0"/>
              <a:t>26.03.2021</a:t>
            </a:fld>
            <a:endParaRPr lang="da-DK"/>
          </a:p>
        </p:txBody>
      </p:sp>
      <p:sp>
        <p:nvSpPr>
          <p:cNvPr id="5" name="Footer Placeholder 4">
            <a:extLst>
              <a:ext uri="{FF2B5EF4-FFF2-40B4-BE49-F238E27FC236}">
                <a16:creationId xmlns:a16="http://schemas.microsoft.com/office/drawing/2014/main" id="{91063786-B694-4731-A690-391BF75DB5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DC39AD1F-4B1C-44C0-972F-78CDC5ABC3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C1B24-01B4-4AE1-BD58-751D9B7BDCE5}" type="slidenum">
              <a:rPr lang="da-DK" smtClean="0"/>
              <a:t>‹N°›</a:t>
            </a:fld>
            <a:endParaRPr lang="da-DK"/>
          </a:p>
        </p:txBody>
      </p:sp>
    </p:spTree>
    <p:extLst>
      <p:ext uri="{BB962C8B-B14F-4D97-AF65-F5344CB8AC3E}">
        <p14:creationId xmlns:p14="http://schemas.microsoft.com/office/powerpoint/2010/main" val="1836217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F29FA6B-B9D3-4F88-BFD5-333D751A784E}"/>
              </a:ext>
            </a:extLst>
          </p:cNvPr>
          <p:cNvPicPr>
            <a:picLocks noChangeAspect="1" noChangeArrowheads="1"/>
          </p:cNvPicPr>
          <p:nvPr/>
        </p:nvPicPr>
        <p:blipFill>
          <a:blip r:embed="rId2" cstate="print"/>
          <a:srcRect/>
          <a:stretch>
            <a:fillRect/>
          </a:stretch>
        </p:blipFill>
        <p:spPr bwMode="auto">
          <a:xfrm>
            <a:off x="0" y="-841120"/>
            <a:ext cx="12611595" cy="8774733"/>
          </a:xfrm>
          <a:prstGeom prst="rect">
            <a:avLst/>
          </a:prstGeom>
          <a:noFill/>
          <a:ln w="9525">
            <a:noFill/>
            <a:miter lim="800000"/>
            <a:headEnd/>
            <a:tailEnd/>
          </a:ln>
        </p:spPr>
      </p:pic>
      <p:sp>
        <p:nvSpPr>
          <p:cNvPr id="3" name="TextBox 2">
            <a:extLst>
              <a:ext uri="{FF2B5EF4-FFF2-40B4-BE49-F238E27FC236}">
                <a16:creationId xmlns:a16="http://schemas.microsoft.com/office/drawing/2014/main" id="{EF6F6467-E2C6-49CF-B13E-BA59C6333821}"/>
              </a:ext>
            </a:extLst>
          </p:cNvPr>
          <p:cNvSpPr txBox="1"/>
          <p:nvPr/>
        </p:nvSpPr>
        <p:spPr>
          <a:xfrm>
            <a:off x="1064906" y="402049"/>
            <a:ext cx="9814931" cy="1938992"/>
          </a:xfrm>
          <a:prstGeom prst="rect">
            <a:avLst/>
          </a:prstGeom>
          <a:noFill/>
        </p:spPr>
        <p:txBody>
          <a:bodyPr wrap="none" rtlCol="0">
            <a:spAutoFit/>
          </a:bodyPr>
          <a:lstStyle/>
          <a:p>
            <a:r>
              <a:rPr lang="en-US" dirty="0"/>
              <a:t> </a:t>
            </a:r>
            <a:r>
              <a:rPr lang="en-US" sz="4000" dirty="0"/>
              <a:t>Management Committee for Seals and Walrus</a:t>
            </a:r>
          </a:p>
          <a:p>
            <a:r>
              <a:rPr lang="en-US" sz="4000" dirty="0"/>
              <a:t>                  Aqqalu Rosing-Asvid (GL)</a:t>
            </a:r>
          </a:p>
          <a:p>
            <a:r>
              <a:rPr lang="en-US" sz="4000" dirty="0"/>
              <a:t>                                Vice Chair SC</a:t>
            </a:r>
          </a:p>
        </p:txBody>
      </p:sp>
    </p:spTree>
    <p:extLst>
      <p:ext uri="{BB962C8B-B14F-4D97-AF65-F5344CB8AC3E}">
        <p14:creationId xmlns:p14="http://schemas.microsoft.com/office/powerpoint/2010/main" val="59259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98C1209-50F6-48D0-896D-F30C863CED05}"/>
              </a:ext>
            </a:extLst>
          </p:cNvPr>
          <p:cNvPicPr>
            <a:picLocks noChangeAspect="1"/>
          </p:cNvPicPr>
          <p:nvPr/>
        </p:nvPicPr>
        <p:blipFill>
          <a:blip r:embed="rId2"/>
          <a:stretch>
            <a:fillRect/>
          </a:stretch>
        </p:blipFill>
        <p:spPr>
          <a:xfrm>
            <a:off x="1881941" y="315960"/>
            <a:ext cx="4580017" cy="6226080"/>
          </a:xfrm>
          <a:prstGeom prst="rect">
            <a:avLst/>
          </a:prstGeom>
        </p:spPr>
      </p:pic>
      <p:cxnSp>
        <p:nvCxnSpPr>
          <p:cNvPr id="6" name="Lige pilforbindelse 5">
            <a:extLst>
              <a:ext uri="{FF2B5EF4-FFF2-40B4-BE49-F238E27FC236}">
                <a16:creationId xmlns:a16="http://schemas.microsoft.com/office/drawing/2014/main" id="{417284B2-F04E-4644-B543-7CC09B6EDF4A}"/>
              </a:ext>
            </a:extLst>
          </p:cNvPr>
          <p:cNvCxnSpPr>
            <a:cxnSpLocks/>
          </p:cNvCxnSpPr>
          <p:nvPr/>
        </p:nvCxnSpPr>
        <p:spPr>
          <a:xfrm flipH="1">
            <a:off x="3124940" y="3116062"/>
            <a:ext cx="3089429" cy="1713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el 7">
            <a:extLst>
              <a:ext uri="{FF2B5EF4-FFF2-40B4-BE49-F238E27FC236}">
                <a16:creationId xmlns:a16="http://schemas.microsoft.com/office/drawing/2014/main" id="{7DFFDDF0-4661-411B-B28C-63E38395D1CC}"/>
              </a:ext>
            </a:extLst>
          </p:cNvPr>
          <p:cNvGraphicFramePr>
            <a:graphicFrameLocks noGrp="1"/>
          </p:cNvGraphicFramePr>
          <p:nvPr>
            <p:extLst>
              <p:ext uri="{D42A27DB-BD31-4B8C-83A1-F6EECF244321}">
                <p14:modId xmlns:p14="http://schemas.microsoft.com/office/powerpoint/2010/main" val="663608391"/>
              </p:ext>
            </p:extLst>
          </p:nvPr>
        </p:nvGraphicFramePr>
        <p:xfrm>
          <a:off x="6284274" y="2583147"/>
          <a:ext cx="3765246" cy="918718"/>
        </p:xfrm>
        <a:graphic>
          <a:graphicData uri="http://schemas.openxmlformats.org/drawingml/2006/table">
            <a:tbl>
              <a:tblPr firstRow="1" firstCol="1" bandRow="1">
                <a:tableStyleId>{5C22544A-7EE6-4342-B048-85BDC9FD1C3A}</a:tableStyleId>
              </a:tblPr>
              <a:tblGrid>
                <a:gridCol w="974850">
                  <a:extLst>
                    <a:ext uri="{9D8B030D-6E8A-4147-A177-3AD203B41FA5}">
                      <a16:colId xmlns:a16="http://schemas.microsoft.com/office/drawing/2014/main" val="1400802288"/>
                    </a:ext>
                  </a:extLst>
                </a:gridCol>
                <a:gridCol w="944186">
                  <a:extLst>
                    <a:ext uri="{9D8B030D-6E8A-4147-A177-3AD203B41FA5}">
                      <a16:colId xmlns:a16="http://schemas.microsoft.com/office/drawing/2014/main" val="1095691654"/>
                    </a:ext>
                  </a:extLst>
                </a:gridCol>
                <a:gridCol w="1091891">
                  <a:extLst>
                    <a:ext uri="{9D8B030D-6E8A-4147-A177-3AD203B41FA5}">
                      <a16:colId xmlns:a16="http://schemas.microsoft.com/office/drawing/2014/main" val="1858053856"/>
                    </a:ext>
                  </a:extLst>
                </a:gridCol>
                <a:gridCol w="754319">
                  <a:extLst>
                    <a:ext uri="{9D8B030D-6E8A-4147-A177-3AD203B41FA5}">
                      <a16:colId xmlns:a16="http://schemas.microsoft.com/office/drawing/2014/main" val="947875910"/>
                    </a:ext>
                  </a:extLst>
                </a:gridCol>
              </a:tblGrid>
              <a:tr h="25481">
                <a:tc>
                  <a:txBody>
                    <a:bodyPr/>
                    <a:lstStyle/>
                    <a:p>
                      <a:pPr algn="ctr">
                        <a:lnSpc>
                          <a:spcPct val="115000"/>
                        </a:lnSpc>
                        <a:spcAft>
                          <a:spcPts val="1000"/>
                        </a:spcAft>
                      </a:pPr>
                      <a:r>
                        <a:rPr lang="da-DK" sz="1100" dirty="0" err="1">
                          <a:effectLst/>
                        </a:rPr>
                        <a:t>Majorariaq</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dirty="0">
                          <a:effectLst/>
                        </a:rPr>
                        <a:t>Single </a:t>
                      </a:r>
                      <a:r>
                        <a:rPr lang="da-DK" sz="1100" dirty="0" err="1">
                          <a:effectLst/>
                        </a:rPr>
                        <a:t>adult</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dirty="0" err="1">
                          <a:effectLst/>
                        </a:rPr>
                        <a:t>Mother</a:t>
                      </a:r>
                      <a:r>
                        <a:rPr lang="da-DK" sz="1100" dirty="0">
                          <a:effectLst/>
                        </a:rPr>
                        <a:t> – </a:t>
                      </a:r>
                      <a:r>
                        <a:rPr lang="da-DK" sz="1100" dirty="0" err="1">
                          <a:effectLst/>
                        </a:rPr>
                        <a:t>Pup</a:t>
                      </a:r>
                      <a:r>
                        <a:rPr lang="da-DK" sz="1100" dirty="0">
                          <a:effectLst/>
                        </a:rPr>
                        <a:t> pairs</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dirty="0">
                          <a:effectLst/>
                        </a:rPr>
                        <a:t>Juvenile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9734859"/>
                  </a:ext>
                </a:extLst>
              </a:tr>
              <a:tr h="0">
                <a:tc>
                  <a:txBody>
                    <a:bodyPr/>
                    <a:lstStyle/>
                    <a:p>
                      <a:pPr algn="ctr">
                        <a:lnSpc>
                          <a:spcPct val="115000"/>
                        </a:lnSpc>
                        <a:spcAft>
                          <a:spcPts val="1000"/>
                        </a:spcAft>
                      </a:pPr>
                      <a:r>
                        <a:rPr lang="da-DK" sz="1100">
                          <a:effectLst/>
                        </a:rPr>
                        <a:t>19. juni 2013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dirty="0">
                          <a:effectLst/>
                        </a:rPr>
                        <a:t>2</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dirty="0">
                          <a:effectLst/>
                        </a:rPr>
                        <a:t>3-3</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4257420"/>
                  </a:ext>
                </a:extLst>
              </a:tr>
              <a:tr h="0">
                <a:tc>
                  <a:txBody>
                    <a:bodyPr/>
                    <a:lstStyle/>
                    <a:p>
                      <a:pPr algn="ctr">
                        <a:lnSpc>
                          <a:spcPct val="115000"/>
                        </a:lnSpc>
                        <a:spcAft>
                          <a:spcPts val="1000"/>
                        </a:spcAft>
                      </a:pPr>
                      <a:r>
                        <a:rPr lang="da-DK" sz="1100">
                          <a:effectLst/>
                        </a:rPr>
                        <a:t>12. juni 2014</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dirty="0">
                          <a:effectLst/>
                        </a:rPr>
                        <a:t>4-4</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dirty="0">
                          <a:effectLst/>
                        </a:rPr>
                        <a:t>2</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9656680"/>
                  </a:ext>
                </a:extLst>
              </a:tr>
              <a:tr h="0">
                <a:tc>
                  <a:txBody>
                    <a:bodyPr/>
                    <a:lstStyle/>
                    <a:p>
                      <a:pPr algn="ctr">
                        <a:lnSpc>
                          <a:spcPct val="115000"/>
                        </a:lnSpc>
                        <a:spcAft>
                          <a:spcPts val="1000"/>
                        </a:spcAft>
                      </a:pPr>
                      <a:r>
                        <a:rPr lang="da-DK" sz="1100">
                          <a:effectLst/>
                        </a:rPr>
                        <a:t>23. juni 2020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17-19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0943099"/>
                  </a:ext>
                </a:extLst>
              </a:tr>
            </a:tbl>
          </a:graphicData>
        </a:graphic>
      </p:graphicFrame>
    </p:spTree>
    <p:extLst>
      <p:ext uri="{BB962C8B-B14F-4D97-AF65-F5344CB8AC3E}">
        <p14:creationId xmlns:p14="http://schemas.microsoft.com/office/powerpoint/2010/main" val="4058984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98C1209-50F6-48D0-896D-F30C863CED05}"/>
              </a:ext>
            </a:extLst>
          </p:cNvPr>
          <p:cNvPicPr>
            <a:picLocks noChangeAspect="1"/>
          </p:cNvPicPr>
          <p:nvPr/>
        </p:nvPicPr>
        <p:blipFill>
          <a:blip r:embed="rId2"/>
          <a:stretch>
            <a:fillRect/>
          </a:stretch>
        </p:blipFill>
        <p:spPr>
          <a:xfrm>
            <a:off x="1927315" y="315960"/>
            <a:ext cx="4580017" cy="6226080"/>
          </a:xfrm>
          <a:prstGeom prst="rect">
            <a:avLst/>
          </a:prstGeom>
        </p:spPr>
      </p:pic>
      <p:cxnSp>
        <p:nvCxnSpPr>
          <p:cNvPr id="6" name="Lige pilforbindelse 5">
            <a:extLst>
              <a:ext uri="{FF2B5EF4-FFF2-40B4-BE49-F238E27FC236}">
                <a16:creationId xmlns:a16="http://schemas.microsoft.com/office/drawing/2014/main" id="{417284B2-F04E-4644-B543-7CC09B6EDF4A}"/>
              </a:ext>
            </a:extLst>
          </p:cNvPr>
          <p:cNvCxnSpPr>
            <a:cxnSpLocks/>
          </p:cNvCxnSpPr>
          <p:nvPr/>
        </p:nvCxnSpPr>
        <p:spPr>
          <a:xfrm flipH="1">
            <a:off x="4323426" y="5672831"/>
            <a:ext cx="2530135" cy="390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el 7">
            <a:extLst>
              <a:ext uri="{FF2B5EF4-FFF2-40B4-BE49-F238E27FC236}">
                <a16:creationId xmlns:a16="http://schemas.microsoft.com/office/drawing/2014/main" id="{7DFFDDF0-4661-411B-B28C-63E38395D1CC}"/>
              </a:ext>
            </a:extLst>
          </p:cNvPr>
          <p:cNvGraphicFramePr>
            <a:graphicFrameLocks noGrp="1"/>
          </p:cNvGraphicFramePr>
          <p:nvPr>
            <p:extLst>
              <p:ext uri="{D42A27DB-BD31-4B8C-83A1-F6EECF244321}">
                <p14:modId xmlns:p14="http://schemas.microsoft.com/office/powerpoint/2010/main" val="1231686020"/>
              </p:ext>
            </p:extLst>
          </p:nvPr>
        </p:nvGraphicFramePr>
        <p:xfrm>
          <a:off x="6986727" y="5304213"/>
          <a:ext cx="1828799" cy="865769"/>
        </p:xfrm>
        <a:graphic>
          <a:graphicData uri="http://schemas.openxmlformats.org/drawingml/2006/table">
            <a:tbl>
              <a:tblPr firstRow="1" firstCol="1" bandRow="1">
                <a:tableStyleId>{5C22544A-7EE6-4342-B048-85BDC9FD1C3A}</a:tableStyleId>
              </a:tblPr>
              <a:tblGrid>
                <a:gridCol w="1002379">
                  <a:extLst>
                    <a:ext uri="{9D8B030D-6E8A-4147-A177-3AD203B41FA5}">
                      <a16:colId xmlns:a16="http://schemas.microsoft.com/office/drawing/2014/main" val="1400802288"/>
                    </a:ext>
                  </a:extLst>
                </a:gridCol>
                <a:gridCol w="826420">
                  <a:extLst>
                    <a:ext uri="{9D8B030D-6E8A-4147-A177-3AD203B41FA5}">
                      <a16:colId xmlns:a16="http://schemas.microsoft.com/office/drawing/2014/main" val="1095691654"/>
                    </a:ext>
                  </a:extLst>
                </a:gridCol>
              </a:tblGrid>
              <a:tr h="439521">
                <a:tc>
                  <a:txBody>
                    <a:bodyPr/>
                    <a:lstStyle/>
                    <a:p>
                      <a:pPr algn="ctr">
                        <a:lnSpc>
                          <a:spcPct val="115000"/>
                        </a:lnSpc>
                        <a:spcAft>
                          <a:spcPts val="1000"/>
                        </a:spcAft>
                      </a:pPr>
                      <a:r>
                        <a:rPr lang="da-DK" sz="1100" dirty="0">
                          <a:effectLst/>
                          <a:latin typeface="Calibri" panose="020F0502020204030204" pitchFamily="34" charset="0"/>
                          <a:ea typeface="Calibri" panose="020F0502020204030204" pitchFamily="34" charset="0"/>
                          <a:cs typeface="Times New Roman" panose="02020603050405020304" pitchFamily="18" charset="0"/>
                        </a:rPr>
                        <a:t>Cape </a:t>
                      </a:r>
                      <a:r>
                        <a:rPr lang="da-DK" sz="1100" dirty="0" err="1">
                          <a:effectLst/>
                          <a:latin typeface="Calibri" panose="020F0502020204030204" pitchFamily="34" charset="0"/>
                          <a:ea typeface="Calibri" panose="020F0502020204030204" pitchFamily="34" charset="0"/>
                          <a:cs typeface="Times New Roman" panose="02020603050405020304" pitchFamily="18" charset="0"/>
                        </a:rPr>
                        <a:t>Farwell</a:t>
                      </a:r>
                      <a:r>
                        <a:rPr lang="da-DK" sz="1100" dirty="0">
                          <a:effectLst/>
                          <a:latin typeface="Calibri" panose="020F0502020204030204" pitchFamily="34" charset="0"/>
                          <a:ea typeface="Calibri" panose="020F0502020204030204" pitchFamily="34" charset="0"/>
                          <a:cs typeface="Times New Roman" panose="02020603050405020304" pitchFamily="18" charset="0"/>
                        </a:rPr>
                        <a:t> </a:t>
                      </a:r>
                      <a:r>
                        <a:rPr lang="da-DK" sz="1100" dirty="0" err="1">
                          <a:effectLst/>
                          <a:latin typeface="Calibri" panose="020F0502020204030204" pitchFamily="34" charset="0"/>
                          <a:ea typeface="Calibri" panose="020F0502020204030204" pitchFamily="34" charset="0"/>
                          <a:cs typeface="Times New Roman" panose="02020603050405020304" pitchFamily="18" charset="0"/>
                        </a:rPr>
                        <a:t>area</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dirty="0">
                          <a:effectLst/>
                        </a:rPr>
                        <a:t>Max. no</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9734859"/>
                  </a:ext>
                </a:extLst>
              </a:tr>
              <a:tr h="213124">
                <a:tc>
                  <a:txBody>
                    <a:bodyPr/>
                    <a:lstStyle/>
                    <a:p>
                      <a:pPr algn="ctr">
                        <a:lnSpc>
                          <a:spcPct val="115000"/>
                        </a:lnSpc>
                        <a:spcAft>
                          <a:spcPts val="1000"/>
                        </a:spcAft>
                      </a:pPr>
                      <a:r>
                        <a:rPr lang="da-DK" sz="1100" dirty="0">
                          <a:effectLst/>
                        </a:rPr>
                        <a:t>August 2009</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dirty="0">
                          <a:effectLst/>
                        </a:rPr>
                        <a:t>32</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4257420"/>
                  </a:ext>
                </a:extLst>
              </a:tr>
              <a:tr h="213124">
                <a:tc>
                  <a:txBody>
                    <a:bodyPr/>
                    <a:lstStyle/>
                    <a:p>
                      <a:pPr algn="ctr">
                        <a:lnSpc>
                          <a:spcPct val="115000"/>
                        </a:lnSpc>
                        <a:spcAft>
                          <a:spcPts val="1000"/>
                        </a:spcAft>
                      </a:pPr>
                      <a:r>
                        <a:rPr lang="da-DK" sz="1100" dirty="0">
                          <a:effectLst/>
                        </a:rPr>
                        <a:t>August 2019</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dirty="0">
                          <a:effectLst/>
                        </a:rPr>
                        <a:t>42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9656680"/>
                  </a:ext>
                </a:extLst>
              </a:tr>
            </a:tbl>
          </a:graphicData>
        </a:graphic>
      </p:graphicFrame>
    </p:spTree>
    <p:extLst>
      <p:ext uri="{BB962C8B-B14F-4D97-AF65-F5344CB8AC3E}">
        <p14:creationId xmlns:p14="http://schemas.microsoft.com/office/powerpoint/2010/main" val="4039372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98C1209-50F6-48D0-896D-F30C863CED05}"/>
              </a:ext>
            </a:extLst>
          </p:cNvPr>
          <p:cNvPicPr>
            <a:picLocks noChangeAspect="1"/>
          </p:cNvPicPr>
          <p:nvPr/>
        </p:nvPicPr>
        <p:blipFill>
          <a:blip r:embed="rId2"/>
          <a:stretch>
            <a:fillRect/>
          </a:stretch>
        </p:blipFill>
        <p:spPr>
          <a:xfrm>
            <a:off x="1927315" y="315960"/>
            <a:ext cx="4580017" cy="6226080"/>
          </a:xfrm>
          <a:prstGeom prst="rect">
            <a:avLst/>
          </a:prstGeom>
        </p:spPr>
      </p:pic>
      <p:sp>
        <p:nvSpPr>
          <p:cNvPr id="2" name="Tekstfelt 1">
            <a:extLst>
              <a:ext uri="{FF2B5EF4-FFF2-40B4-BE49-F238E27FC236}">
                <a16:creationId xmlns:a16="http://schemas.microsoft.com/office/drawing/2014/main" id="{69925852-5D32-4362-A4EE-E6F88F2B79AC}"/>
              </a:ext>
            </a:extLst>
          </p:cNvPr>
          <p:cNvSpPr txBox="1"/>
          <p:nvPr/>
        </p:nvSpPr>
        <p:spPr>
          <a:xfrm>
            <a:off x="7196831" y="1473871"/>
            <a:ext cx="3731581" cy="1477328"/>
          </a:xfrm>
          <a:prstGeom prst="rect">
            <a:avLst/>
          </a:prstGeom>
          <a:noFill/>
        </p:spPr>
        <p:txBody>
          <a:bodyPr wrap="square" rtlCol="0">
            <a:spAutoFit/>
          </a:bodyPr>
          <a:lstStyle/>
          <a:p>
            <a:pPr algn="ctr"/>
            <a:r>
              <a:rPr lang="da-DK" sz="1800" b="1" i="0" u="none" strike="noStrike" baseline="0" dirty="0" err="1">
                <a:solidFill>
                  <a:srgbClr val="000000"/>
                </a:solidFill>
                <a:latin typeface="Calibri" panose="020F0502020204030204" pitchFamily="34" charset="0"/>
              </a:rPr>
              <a:t>Recommendations</a:t>
            </a:r>
            <a:r>
              <a:rPr lang="da-DK" sz="1800" b="1" i="0" u="none" strike="noStrike" baseline="0" dirty="0">
                <a:solidFill>
                  <a:srgbClr val="000000"/>
                </a:solidFill>
                <a:latin typeface="Calibri" panose="020F0502020204030204" pitchFamily="34" charset="0"/>
              </a:rPr>
              <a:t> for Research </a:t>
            </a:r>
            <a:endParaRPr lang="da-DK" sz="1800" b="0" i="0" u="none" strike="noStrike" baseline="0" dirty="0">
              <a:solidFill>
                <a:srgbClr val="000000"/>
              </a:solidFill>
              <a:latin typeface="Calibri" panose="020F0502020204030204" pitchFamily="34" charset="0"/>
            </a:endParaRPr>
          </a:p>
          <a:p>
            <a:pPr algn="ctr"/>
            <a:endParaRPr lang="en-US" sz="1800" b="0" i="0" u="none" strike="noStrike" baseline="0" dirty="0">
              <a:solidFill>
                <a:srgbClr val="000000"/>
              </a:solidFill>
              <a:latin typeface="Calibri" panose="020F0502020204030204" pitchFamily="34" charset="0"/>
            </a:endParaRPr>
          </a:p>
          <a:p>
            <a:pPr algn="ctr"/>
            <a:r>
              <a:rPr lang="en-US" sz="1800" b="0" i="0" u="none" strike="noStrike" baseline="0" dirty="0">
                <a:solidFill>
                  <a:srgbClr val="000000"/>
                </a:solidFill>
                <a:latin typeface="Calibri" panose="020F0502020204030204" pitchFamily="34" charset="0"/>
              </a:rPr>
              <a:t>Enhance efforts to identify new whelping and </a:t>
            </a:r>
            <a:r>
              <a:rPr lang="en-US" sz="1800" b="0" i="0" u="none" strike="noStrike" baseline="0" dirty="0" err="1">
                <a:solidFill>
                  <a:srgbClr val="000000"/>
                </a:solidFill>
                <a:latin typeface="Calibri" panose="020F0502020204030204" pitchFamily="34" charset="0"/>
              </a:rPr>
              <a:t>moulting</a:t>
            </a:r>
            <a:r>
              <a:rPr lang="en-US" sz="1800" b="0" i="0" u="none" strike="noStrike" baseline="0" dirty="0">
                <a:solidFill>
                  <a:srgbClr val="000000"/>
                </a:solidFill>
                <a:latin typeface="Calibri" panose="020F0502020204030204" pitchFamily="34" charset="0"/>
              </a:rPr>
              <a:t> sites</a:t>
            </a:r>
          </a:p>
          <a:p>
            <a:pPr algn="ctr"/>
            <a:r>
              <a:rPr lang="en-US" sz="1800" b="0" i="0" u="none" strike="noStrike" baseline="0" dirty="0">
                <a:solidFill>
                  <a:srgbClr val="000000"/>
                </a:solidFill>
                <a:latin typeface="Calibri" panose="020F0502020204030204" pitchFamily="34" charset="0"/>
              </a:rPr>
              <a:t>for </a:t>
            </a:r>
            <a:r>
              <a:rPr lang="en-US" sz="1800" b="0" i="0" u="none" strike="noStrike" baseline="0" dirty="0" err="1">
                <a:solidFill>
                  <a:srgbClr val="000000"/>
                </a:solidFill>
                <a:latin typeface="Calibri" panose="020F0502020204030204" pitchFamily="34" charset="0"/>
              </a:rPr>
              <a:t>harbour</a:t>
            </a:r>
            <a:r>
              <a:rPr lang="en-US" sz="1800" b="0" i="0" u="none" strike="noStrike" baseline="0" dirty="0">
                <a:solidFill>
                  <a:srgbClr val="000000"/>
                </a:solidFill>
                <a:latin typeface="Calibri" panose="020F0502020204030204" pitchFamily="34" charset="0"/>
              </a:rPr>
              <a:t> seals in </a:t>
            </a:r>
            <a:r>
              <a:rPr lang="en-US" sz="1800" b="1" i="0" u="none" strike="noStrike" baseline="0" dirty="0">
                <a:solidFill>
                  <a:srgbClr val="000000"/>
                </a:solidFill>
                <a:latin typeface="Calibri" panose="020F0502020204030204" pitchFamily="34" charset="0"/>
              </a:rPr>
              <a:t>Greenland</a:t>
            </a:r>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7236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3C01D291-F1B0-42B9-98B0-865BC1BDD7AA}"/>
              </a:ext>
            </a:extLst>
          </p:cNvPr>
          <p:cNvSpPr txBox="1"/>
          <p:nvPr/>
        </p:nvSpPr>
        <p:spPr>
          <a:xfrm>
            <a:off x="3755254" y="736847"/>
            <a:ext cx="5075428" cy="646331"/>
          </a:xfrm>
          <a:prstGeom prst="rect">
            <a:avLst/>
          </a:prstGeom>
          <a:noFill/>
        </p:spPr>
        <p:txBody>
          <a:bodyPr wrap="non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note on the Greenland harbor seal catch statistics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pic>
        <p:nvPicPr>
          <p:cNvPr id="4" name="Billede 3">
            <a:extLst>
              <a:ext uri="{FF2B5EF4-FFF2-40B4-BE49-F238E27FC236}">
                <a16:creationId xmlns:a16="http://schemas.microsoft.com/office/drawing/2014/main" id="{185A5FCC-7FEA-419F-B748-690F4D083329}"/>
              </a:ext>
            </a:extLst>
          </p:cNvPr>
          <p:cNvPicPr>
            <a:picLocks noChangeAspect="1"/>
          </p:cNvPicPr>
          <p:nvPr/>
        </p:nvPicPr>
        <p:blipFill>
          <a:blip r:embed="rId2"/>
          <a:stretch>
            <a:fillRect/>
          </a:stretch>
        </p:blipFill>
        <p:spPr>
          <a:xfrm>
            <a:off x="3092046" y="1571619"/>
            <a:ext cx="6203218" cy="4549534"/>
          </a:xfrm>
          <a:prstGeom prst="rect">
            <a:avLst/>
          </a:prstGeom>
        </p:spPr>
      </p:pic>
    </p:spTree>
    <p:extLst>
      <p:ext uri="{BB962C8B-B14F-4D97-AF65-F5344CB8AC3E}">
        <p14:creationId xmlns:p14="http://schemas.microsoft.com/office/powerpoint/2010/main" val="346720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60E9A469-7FE2-43C1-87F7-084EB5C809F6}"/>
              </a:ext>
            </a:extLst>
          </p:cNvPr>
          <p:cNvPicPr>
            <a:picLocks noChangeAspect="1"/>
          </p:cNvPicPr>
          <p:nvPr/>
        </p:nvPicPr>
        <p:blipFill>
          <a:blip r:embed="rId2"/>
          <a:stretch>
            <a:fillRect/>
          </a:stretch>
        </p:blipFill>
        <p:spPr>
          <a:xfrm>
            <a:off x="832299" y="411208"/>
            <a:ext cx="4298052" cy="6264183"/>
          </a:xfrm>
          <a:prstGeom prst="rect">
            <a:avLst/>
          </a:prstGeom>
        </p:spPr>
      </p:pic>
      <p:pic>
        <p:nvPicPr>
          <p:cNvPr id="5" name="Billede 4">
            <a:extLst>
              <a:ext uri="{FF2B5EF4-FFF2-40B4-BE49-F238E27FC236}">
                <a16:creationId xmlns:a16="http://schemas.microsoft.com/office/drawing/2014/main" id="{7B22DE63-0BE8-4CF8-9E82-81394556B7F8}"/>
              </a:ext>
            </a:extLst>
          </p:cNvPr>
          <p:cNvPicPr>
            <a:picLocks noChangeAspect="1"/>
          </p:cNvPicPr>
          <p:nvPr/>
        </p:nvPicPr>
        <p:blipFill>
          <a:blip r:embed="rId3"/>
          <a:stretch>
            <a:fillRect/>
          </a:stretch>
        </p:blipFill>
        <p:spPr>
          <a:xfrm>
            <a:off x="6924477" y="0"/>
            <a:ext cx="4435224" cy="6607113"/>
          </a:xfrm>
          <a:prstGeom prst="rect">
            <a:avLst/>
          </a:prstGeom>
        </p:spPr>
      </p:pic>
    </p:spTree>
    <p:extLst>
      <p:ext uri="{BB962C8B-B14F-4D97-AF65-F5344CB8AC3E}">
        <p14:creationId xmlns:p14="http://schemas.microsoft.com/office/powerpoint/2010/main" val="353147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3C01D291-F1B0-42B9-98B0-865BC1BDD7AA}"/>
              </a:ext>
            </a:extLst>
          </p:cNvPr>
          <p:cNvSpPr txBox="1"/>
          <p:nvPr/>
        </p:nvSpPr>
        <p:spPr>
          <a:xfrm>
            <a:off x="3755254" y="736847"/>
            <a:ext cx="5075428" cy="646331"/>
          </a:xfrm>
          <a:prstGeom prst="rect">
            <a:avLst/>
          </a:prstGeom>
          <a:noFill/>
        </p:spPr>
        <p:txBody>
          <a:bodyPr wrap="non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note on the Greenland harbor seal catch statistics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pic>
        <p:nvPicPr>
          <p:cNvPr id="4" name="Billede 3">
            <a:extLst>
              <a:ext uri="{FF2B5EF4-FFF2-40B4-BE49-F238E27FC236}">
                <a16:creationId xmlns:a16="http://schemas.microsoft.com/office/drawing/2014/main" id="{185A5FCC-7FEA-419F-B748-690F4D083329}"/>
              </a:ext>
            </a:extLst>
          </p:cNvPr>
          <p:cNvPicPr>
            <a:picLocks noChangeAspect="1"/>
          </p:cNvPicPr>
          <p:nvPr/>
        </p:nvPicPr>
        <p:blipFill>
          <a:blip r:embed="rId2"/>
          <a:stretch>
            <a:fillRect/>
          </a:stretch>
        </p:blipFill>
        <p:spPr>
          <a:xfrm>
            <a:off x="2994391" y="1571619"/>
            <a:ext cx="6203218" cy="4549534"/>
          </a:xfrm>
          <a:prstGeom prst="rect">
            <a:avLst/>
          </a:prstGeom>
        </p:spPr>
      </p:pic>
      <p:sp>
        <p:nvSpPr>
          <p:cNvPr id="3" name="Tekstfelt 2">
            <a:extLst>
              <a:ext uri="{FF2B5EF4-FFF2-40B4-BE49-F238E27FC236}">
                <a16:creationId xmlns:a16="http://schemas.microsoft.com/office/drawing/2014/main" id="{C56E5E8B-4267-4CD6-98BA-0BBB5E7C3AED}"/>
              </a:ext>
            </a:extLst>
          </p:cNvPr>
          <p:cNvSpPr txBox="1"/>
          <p:nvPr/>
        </p:nvSpPr>
        <p:spPr>
          <a:xfrm>
            <a:off x="6835806" y="3072544"/>
            <a:ext cx="1126270" cy="461665"/>
          </a:xfrm>
          <a:prstGeom prst="rect">
            <a:avLst/>
          </a:prstGeom>
          <a:noFill/>
        </p:spPr>
        <p:txBody>
          <a:bodyPr wrap="none" rtlCol="0">
            <a:spAutoFit/>
          </a:bodyPr>
          <a:lstStyle/>
          <a:p>
            <a:r>
              <a:rPr lang="da-DK" sz="1200" dirty="0"/>
              <a:t>Upernavik  252</a:t>
            </a:r>
          </a:p>
          <a:p>
            <a:r>
              <a:rPr lang="da-DK" sz="1200" dirty="0"/>
              <a:t>Tasiilaq  143</a:t>
            </a:r>
          </a:p>
        </p:txBody>
      </p:sp>
      <p:cxnSp>
        <p:nvCxnSpPr>
          <p:cNvPr id="6" name="Lige pilforbindelse 5">
            <a:extLst>
              <a:ext uri="{FF2B5EF4-FFF2-40B4-BE49-F238E27FC236}">
                <a16:creationId xmlns:a16="http://schemas.microsoft.com/office/drawing/2014/main" id="{5D31BE68-B672-47F3-9C23-DD3DD50E1456}"/>
              </a:ext>
            </a:extLst>
          </p:cNvPr>
          <p:cNvCxnSpPr>
            <a:stCxn id="3" idx="1"/>
          </p:cNvCxnSpPr>
          <p:nvPr/>
        </p:nvCxnSpPr>
        <p:spPr>
          <a:xfrm flipH="1" flipV="1">
            <a:off x="6213069" y="2543012"/>
            <a:ext cx="622737" cy="760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kstfelt 6">
            <a:extLst>
              <a:ext uri="{FF2B5EF4-FFF2-40B4-BE49-F238E27FC236}">
                <a16:creationId xmlns:a16="http://schemas.microsoft.com/office/drawing/2014/main" id="{98C3CA03-72A7-4FD7-B91C-6A0B03ACB0D2}"/>
              </a:ext>
            </a:extLst>
          </p:cNvPr>
          <p:cNvSpPr txBox="1"/>
          <p:nvPr/>
        </p:nvSpPr>
        <p:spPr>
          <a:xfrm>
            <a:off x="6992900" y="4097881"/>
            <a:ext cx="969176" cy="461665"/>
          </a:xfrm>
          <a:prstGeom prst="rect">
            <a:avLst/>
          </a:prstGeom>
          <a:noFill/>
        </p:spPr>
        <p:txBody>
          <a:bodyPr wrap="none" rtlCol="0">
            <a:spAutoFit/>
          </a:bodyPr>
          <a:lstStyle/>
          <a:p>
            <a:r>
              <a:rPr lang="da-DK" sz="1200" dirty="0"/>
              <a:t>Upernavik  1</a:t>
            </a:r>
          </a:p>
          <a:p>
            <a:r>
              <a:rPr lang="da-DK" sz="1200" dirty="0"/>
              <a:t>Tasiilaq  0</a:t>
            </a:r>
          </a:p>
        </p:txBody>
      </p:sp>
      <p:cxnSp>
        <p:nvCxnSpPr>
          <p:cNvPr id="9" name="Lige pilforbindelse 8">
            <a:extLst>
              <a:ext uri="{FF2B5EF4-FFF2-40B4-BE49-F238E27FC236}">
                <a16:creationId xmlns:a16="http://schemas.microsoft.com/office/drawing/2014/main" id="{90BC33DF-B0D7-4B4F-9F2F-B4F348650BE5}"/>
              </a:ext>
            </a:extLst>
          </p:cNvPr>
          <p:cNvCxnSpPr>
            <a:stCxn id="7" idx="1"/>
          </p:cNvCxnSpPr>
          <p:nvPr/>
        </p:nvCxnSpPr>
        <p:spPr>
          <a:xfrm flipH="1">
            <a:off x="6524437" y="4328714"/>
            <a:ext cx="468463" cy="438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Lige pilforbindelse 10">
            <a:extLst>
              <a:ext uri="{FF2B5EF4-FFF2-40B4-BE49-F238E27FC236}">
                <a16:creationId xmlns:a16="http://schemas.microsoft.com/office/drawing/2014/main" id="{D4992859-BD7B-401B-9671-DC2620CD4270}"/>
              </a:ext>
            </a:extLst>
          </p:cNvPr>
          <p:cNvCxnSpPr/>
          <p:nvPr/>
        </p:nvCxnSpPr>
        <p:spPr>
          <a:xfrm>
            <a:off x="6365289" y="4962617"/>
            <a:ext cx="627611" cy="710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435B7D00-4AF7-49EA-9609-23207CAD36A2}"/>
              </a:ext>
            </a:extLst>
          </p:cNvPr>
          <p:cNvCxnSpPr>
            <a:cxnSpLocks/>
          </p:cNvCxnSpPr>
          <p:nvPr/>
        </p:nvCxnSpPr>
        <p:spPr>
          <a:xfrm flipH="1">
            <a:off x="7661429" y="5157926"/>
            <a:ext cx="550416" cy="514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kstfelt 14">
            <a:extLst>
              <a:ext uri="{FF2B5EF4-FFF2-40B4-BE49-F238E27FC236}">
                <a16:creationId xmlns:a16="http://schemas.microsoft.com/office/drawing/2014/main" id="{23D3390E-BA4A-499A-8FD7-094BE406F0EC}"/>
              </a:ext>
            </a:extLst>
          </p:cNvPr>
          <p:cNvSpPr txBox="1"/>
          <p:nvPr/>
        </p:nvSpPr>
        <p:spPr>
          <a:xfrm>
            <a:off x="6835806" y="5655931"/>
            <a:ext cx="2141164" cy="276999"/>
          </a:xfrm>
          <a:prstGeom prst="rect">
            <a:avLst/>
          </a:prstGeom>
          <a:noFill/>
        </p:spPr>
        <p:txBody>
          <a:bodyPr wrap="none" rtlCol="0">
            <a:spAutoFit/>
          </a:bodyPr>
          <a:lstStyle/>
          <a:p>
            <a:r>
              <a:rPr lang="da-DK" sz="1200" dirty="0"/>
              <a:t>79 </a:t>
            </a:r>
            <a:r>
              <a:rPr lang="da-DK" sz="1200" dirty="0" err="1"/>
              <a:t>catches</a:t>
            </a:r>
            <a:r>
              <a:rPr lang="da-DK" sz="1200" dirty="0"/>
              <a:t> 29 </a:t>
            </a:r>
            <a:r>
              <a:rPr lang="da-DK" sz="1200" dirty="0" err="1"/>
              <a:t>correct</a:t>
            </a:r>
            <a:r>
              <a:rPr lang="da-DK" sz="1200" dirty="0"/>
              <a:t> 50 </a:t>
            </a:r>
            <a:r>
              <a:rPr lang="da-DK" sz="1200" dirty="0" err="1"/>
              <a:t>wrong</a:t>
            </a:r>
            <a:endParaRPr lang="da-DK" sz="1200" dirty="0"/>
          </a:p>
        </p:txBody>
      </p:sp>
    </p:spTree>
    <p:extLst>
      <p:ext uri="{BB962C8B-B14F-4D97-AF65-F5344CB8AC3E}">
        <p14:creationId xmlns:p14="http://schemas.microsoft.com/office/powerpoint/2010/main" val="4201687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AF633C2F-905D-4A04-8E87-663BEF1BEECC}"/>
              </a:ext>
            </a:extLst>
          </p:cNvPr>
          <p:cNvPicPr>
            <a:picLocks noChangeAspect="1"/>
          </p:cNvPicPr>
          <p:nvPr/>
        </p:nvPicPr>
        <p:blipFill>
          <a:blip r:embed="rId2"/>
          <a:stretch>
            <a:fillRect/>
          </a:stretch>
        </p:blipFill>
        <p:spPr>
          <a:xfrm>
            <a:off x="206823" y="1634054"/>
            <a:ext cx="5823950" cy="4611387"/>
          </a:xfrm>
          <a:prstGeom prst="rect">
            <a:avLst/>
          </a:prstGeom>
        </p:spPr>
      </p:pic>
      <p:pic>
        <p:nvPicPr>
          <p:cNvPr id="7" name="Billede 6">
            <a:extLst>
              <a:ext uri="{FF2B5EF4-FFF2-40B4-BE49-F238E27FC236}">
                <a16:creationId xmlns:a16="http://schemas.microsoft.com/office/drawing/2014/main" id="{892C32D4-ABDA-40F2-9449-FFFDD79AC7A4}"/>
              </a:ext>
            </a:extLst>
          </p:cNvPr>
          <p:cNvPicPr>
            <a:picLocks noChangeAspect="1"/>
          </p:cNvPicPr>
          <p:nvPr/>
        </p:nvPicPr>
        <p:blipFill>
          <a:blip r:embed="rId3"/>
          <a:stretch>
            <a:fillRect/>
          </a:stretch>
        </p:blipFill>
        <p:spPr>
          <a:xfrm>
            <a:off x="6161228" y="709530"/>
            <a:ext cx="4836308" cy="4853043"/>
          </a:xfrm>
          <a:prstGeom prst="rect">
            <a:avLst/>
          </a:prstGeom>
        </p:spPr>
      </p:pic>
      <p:cxnSp>
        <p:nvCxnSpPr>
          <p:cNvPr id="9" name="Lige forbindelse 8">
            <a:extLst>
              <a:ext uri="{FF2B5EF4-FFF2-40B4-BE49-F238E27FC236}">
                <a16:creationId xmlns:a16="http://schemas.microsoft.com/office/drawing/2014/main" id="{63F40395-F028-469C-BDC7-1E242B71167E}"/>
              </a:ext>
            </a:extLst>
          </p:cNvPr>
          <p:cNvCxnSpPr>
            <a:cxnSpLocks/>
          </p:cNvCxnSpPr>
          <p:nvPr/>
        </p:nvCxnSpPr>
        <p:spPr>
          <a:xfrm flipV="1">
            <a:off x="3400148" y="2304468"/>
            <a:ext cx="0" cy="259228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felt 9">
            <a:extLst>
              <a:ext uri="{FF2B5EF4-FFF2-40B4-BE49-F238E27FC236}">
                <a16:creationId xmlns:a16="http://schemas.microsoft.com/office/drawing/2014/main" id="{6F9E0BC4-6130-4B24-9FA2-876463168617}"/>
              </a:ext>
            </a:extLst>
          </p:cNvPr>
          <p:cNvSpPr txBox="1"/>
          <p:nvPr/>
        </p:nvSpPr>
        <p:spPr>
          <a:xfrm>
            <a:off x="2928352" y="1566625"/>
            <a:ext cx="943592" cy="523220"/>
          </a:xfrm>
          <a:prstGeom prst="rect">
            <a:avLst/>
          </a:prstGeom>
          <a:noFill/>
        </p:spPr>
        <p:txBody>
          <a:bodyPr wrap="none" rtlCol="0">
            <a:spAutoFit/>
          </a:bodyPr>
          <a:lstStyle/>
          <a:p>
            <a:pPr algn="ctr"/>
            <a:r>
              <a:rPr lang="da-DK" sz="1400" dirty="0"/>
              <a:t>1200 </a:t>
            </a:r>
            <a:r>
              <a:rPr lang="da-DK" sz="1400" dirty="0" err="1"/>
              <a:t>pups</a:t>
            </a:r>
            <a:endParaRPr lang="da-DK" sz="1400" dirty="0"/>
          </a:p>
          <a:p>
            <a:pPr algn="ctr"/>
            <a:r>
              <a:rPr lang="da-DK" sz="1400" dirty="0"/>
              <a:t>(2008)</a:t>
            </a:r>
          </a:p>
        </p:txBody>
      </p:sp>
      <p:sp>
        <p:nvSpPr>
          <p:cNvPr id="12" name="Tekstfelt 11">
            <a:extLst>
              <a:ext uri="{FF2B5EF4-FFF2-40B4-BE49-F238E27FC236}">
                <a16:creationId xmlns:a16="http://schemas.microsoft.com/office/drawing/2014/main" id="{35CB5102-6E94-4421-A819-E713BE39A50F}"/>
              </a:ext>
            </a:extLst>
          </p:cNvPr>
          <p:cNvSpPr txBox="1"/>
          <p:nvPr/>
        </p:nvSpPr>
        <p:spPr>
          <a:xfrm>
            <a:off x="1216241" y="612559"/>
            <a:ext cx="4923143" cy="923330"/>
          </a:xfrm>
          <a:prstGeom prst="rect">
            <a:avLst/>
          </a:prstGeom>
          <a:noFill/>
        </p:spPr>
        <p:txBody>
          <a:bodyPr wrap="none" rtlCol="0">
            <a:spAutoFit/>
          </a:bodyPr>
          <a:lstStyle/>
          <a:p>
            <a:r>
              <a:rPr lang="da-DK" dirty="0"/>
              <a:t>Model runs 2011:  </a:t>
            </a:r>
            <a:r>
              <a:rPr lang="da-DK" sz="1800" b="0" i="0" u="none" strike="noStrike" baseline="0" dirty="0">
                <a:solidFill>
                  <a:srgbClr val="000000"/>
                </a:solidFill>
                <a:latin typeface="Calibri" panose="020F0502020204030204" pitchFamily="34" charset="0"/>
              </a:rPr>
              <a:t>7120 (5710–8540) </a:t>
            </a:r>
            <a:r>
              <a:rPr lang="da-DK" sz="1800" b="0" i="0" u="none" strike="noStrike" baseline="0" dirty="0" err="1">
                <a:solidFill>
                  <a:srgbClr val="000000"/>
                </a:solidFill>
                <a:latin typeface="Calibri" panose="020F0502020204030204" pitchFamily="34" charset="0"/>
              </a:rPr>
              <a:t>animals</a:t>
            </a:r>
            <a:r>
              <a:rPr lang="da-DK" sz="1800" b="0" i="0" u="none" strike="noStrike" baseline="0" dirty="0">
                <a:solidFill>
                  <a:srgbClr val="000000"/>
                </a:solidFill>
                <a:latin typeface="Calibri" panose="020F0502020204030204" pitchFamily="34" charset="0"/>
              </a:rPr>
              <a:t> (1+).</a:t>
            </a:r>
          </a:p>
          <a:p>
            <a:r>
              <a:rPr lang="da-DK" dirty="0">
                <a:solidFill>
                  <a:srgbClr val="000000"/>
                </a:solidFill>
                <a:latin typeface="Calibri" panose="020F0502020204030204" pitchFamily="34" charset="0"/>
              </a:rPr>
              <a:t>                      2016:  </a:t>
            </a:r>
            <a:r>
              <a:rPr lang="fr-FR" sz="1800" b="0" i="0" u="none" strike="noStrike" baseline="0" dirty="0">
                <a:solidFill>
                  <a:srgbClr val="000000"/>
                </a:solidFill>
                <a:latin typeface="Calibri" panose="020F0502020204030204" pitchFamily="34" charset="0"/>
              </a:rPr>
              <a:t>3850 (3504–4196) </a:t>
            </a:r>
            <a:r>
              <a:rPr lang="da-DK" sz="1800" b="0" i="0" u="none" strike="noStrike" baseline="0" dirty="0">
                <a:solidFill>
                  <a:srgbClr val="000000"/>
                </a:solidFill>
                <a:latin typeface="Calibri" panose="020F0502020204030204" pitchFamily="34" charset="0"/>
              </a:rPr>
              <a:t>all </a:t>
            </a:r>
            <a:r>
              <a:rPr lang="da-DK" sz="1800" b="0" i="0" u="none" strike="noStrike" baseline="0" dirty="0" err="1">
                <a:solidFill>
                  <a:srgbClr val="000000"/>
                </a:solidFill>
                <a:latin typeface="Calibri" panose="020F0502020204030204" pitchFamily="34" charset="0"/>
              </a:rPr>
              <a:t>animals</a:t>
            </a:r>
            <a:endParaRPr lang="da-DK" sz="1800" b="0" i="0" u="none" strike="noStrike" baseline="0" dirty="0">
              <a:solidFill>
                <a:srgbClr val="000000"/>
              </a:solidFill>
              <a:latin typeface="Calibri" panose="020F0502020204030204" pitchFamily="34" charset="0"/>
            </a:endParaRPr>
          </a:p>
          <a:p>
            <a:r>
              <a:rPr lang="da-DK" dirty="0" err="1">
                <a:solidFill>
                  <a:srgbClr val="000000"/>
                </a:solidFill>
                <a:latin typeface="Calibri" panose="020F0502020204030204" pitchFamily="34" charset="0"/>
              </a:rPr>
              <a:t>Next</a:t>
            </a:r>
            <a:r>
              <a:rPr lang="da-DK" dirty="0">
                <a:solidFill>
                  <a:srgbClr val="000000"/>
                </a:solidFill>
                <a:latin typeface="Calibri" panose="020F0502020204030204" pitchFamily="34" charset="0"/>
              </a:rPr>
              <a:t> model run </a:t>
            </a:r>
            <a:r>
              <a:rPr lang="da-DK" dirty="0" err="1">
                <a:solidFill>
                  <a:srgbClr val="000000"/>
                </a:solidFill>
                <a:latin typeface="Calibri" panose="020F0502020204030204" pitchFamily="34" charset="0"/>
              </a:rPr>
              <a:t>when</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survey</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cycle</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ends</a:t>
            </a:r>
            <a:r>
              <a:rPr lang="da-DK" dirty="0">
                <a:solidFill>
                  <a:srgbClr val="000000"/>
                </a:solidFill>
                <a:latin typeface="Calibri" panose="020F0502020204030204" pitchFamily="34" charset="0"/>
              </a:rPr>
              <a:t> in 2021</a:t>
            </a:r>
            <a:endParaRPr lang="da-DK" dirty="0"/>
          </a:p>
        </p:txBody>
      </p:sp>
      <p:sp>
        <p:nvSpPr>
          <p:cNvPr id="13" name="Tekstfelt 12">
            <a:extLst>
              <a:ext uri="{FF2B5EF4-FFF2-40B4-BE49-F238E27FC236}">
                <a16:creationId xmlns:a16="http://schemas.microsoft.com/office/drawing/2014/main" id="{8CB4CA1B-50BA-4B4D-A79E-C46D009C4CF0}"/>
              </a:ext>
            </a:extLst>
          </p:cNvPr>
          <p:cNvSpPr txBox="1"/>
          <p:nvPr/>
        </p:nvSpPr>
        <p:spPr>
          <a:xfrm>
            <a:off x="2319403" y="5168048"/>
            <a:ext cx="1080745" cy="369332"/>
          </a:xfrm>
          <a:prstGeom prst="rect">
            <a:avLst/>
          </a:prstGeom>
          <a:noFill/>
        </p:spPr>
        <p:txBody>
          <a:bodyPr wrap="none" rtlCol="0">
            <a:spAutoFit/>
          </a:bodyPr>
          <a:lstStyle/>
          <a:p>
            <a:r>
              <a:rPr lang="da-DK" sz="1400" b="0" i="0" u="none" strike="noStrike" baseline="0" dirty="0">
                <a:solidFill>
                  <a:srgbClr val="000000"/>
                </a:solidFill>
                <a:latin typeface="Calibri" panose="020F0502020204030204" pitchFamily="34" charset="0"/>
              </a:rPr>
              <a:t>1979-2018</a:t>
            </a:r>
            <a:r>
              <a:rPr lang="da-DK" sz="1800" b="0" i="0" u="none" strike="noStrike" baseline="0" dirty="0">
                <a:solidFill>
                  <a:srgbClr val="000000"/>
                </a:solidFill>
                <a:latin typeface="Calibri" panose="020F0502020204030204" pitchFamily="34" charset="0"/>
              </a:rPr>
              <a:t>. </a:t>
            </a:r>
            <a:endParaRPr lang="da-DK" dirty="0"/>
          </a:p>
        </p:txBody>
      </p:sp>
    </p:spTree>
    <p:extLst>
      <p:ext uri="{BB962C8B-B14F-4D97-AF65-F5344CB8AC3E}">
        <p14:creationId xmlns:p14="http://schemas.microsoft.com/office/powerpoint/2010/main" val="1066143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80FEE304-9A47-427D-850C-5FF396D5197F}"/>
              </a:ext>
            </a:extLst>
          </p:cNvPr>
          <p:cNvSpPr txBox="1"/>
          <p:nvPr/>
        </p:nvSpPr>
        <p:spPr>
          <a:xfrm>
            <a:off x="928014" y="811268"/>
            <a:ext cx="10595016" cy="461665"/>
          </a:xfrm>
          <a:prstGeom prst="rect">
            <a:avLst/>
          </a:prstGeom>
          <a:noFill/>
        </p:spPr>
        <p:txBody>
          <a:bodyPr wrap="none" rtlCol="0">
            <a:spAutoFit/>
          </a:bodyPr>
          <a:lstStyle/>
          <a:p>
            <a:r>
              <a:rPr lang="da-DK" sz="2400" b="1" dirty="0"/>
              <a:t>Reason for the </a:t>
            </a:r>
            <a:r>
              <a:rPr lang="da-DK" sz="2400" b="1" dirty="0" err="1"/>
              <a:t>decline</a:t>
            </a:r>
            <a:r>
              <a:rPr lang="da-DK" sz="2400" dirty="0"/>
              <a:t>: Most </a:t>
            </a:r>
            <a:r>
              <a:rPr lang="da-DK" sz="2400" dirty="0" err="1"/>
              <a:t>likely</a:t>
            </a:r>
            <a:r>
              <a:rPr lang="da-DK" sz="2400" dirty="0"/>
              <a:t> to </a:t>
            </a:r>
            <a:r>
              <a:rPr lang="da-DK" sz="2400" dirty="0" err="1"/>
              <a:t>be</a:t>
            </a:r>
            <a:r>
              <a:rPr lang="da-DK" sz="2400" dirty="0"/>
              <a:t> by-</a:t>
            </a:r>
            <a:r>
              <a:rPr lang="da-DK" sz="2400" dirty="0" err="1"/>
              <a:t>catch</a:t>
            </a:r>
            <a:r>
              <a:rPr lang="da-DK" sz="2400" dirty="0"/>
              <a:t> </a:t>
            </a:r>
            <a:r>
              <a:rPr lang="da-DK" sz="2400" dirty="0" err="1"/>
              <a:t>especially</a:t>
            </a:r>
            <a:r>
              <a:rPr lang="da-DK" sz="2400" dirty="0"/>
              <a:t> in the </a:t>
            </a:r>
            <a:r>
              <a:rPr lang="da-DK" sz="2400" dirty="0" err="1"/>
              <a:t>monkfish</a:t>
            </a:r>
            <a:r>
              <a:rPr lang="da-DK" sz="2400" dirty="0"/>
              <a:t> </a:t>
            </a:r>
            <a:r>
              <a:rPr lang="da-DK" sz="2400" dirty="0" err="1"/>
              <a:t>fishery</a:t>
            </a:r>
            <a:endParaRPr lang="da-DK" sz="2400" dirty="0"/>
          </a:p>
        </p:txBody>
      </p:sp>
      <p:sp>
        <p:nvSpPr>
          <p:cNvPr id="3" name="Tekstfelt 2">
            <a:extLst>
              <a:ext uri="{FF2B5EF4-FFF2-40B4-BE49-F238E27FC236}">
                <a16:creationId xmlns:a16="http://schemas.microsoft.com/office/drawing/2014/main" id="{A72F34A3-52C8-4265-A702-D9418E69B518}"/>
              </a:ext>
            </a:extLst>
          </p:cNvPr>
          <p:cNvSpPr txBox="1"/>
          <p:nvPr/>
        </p:nvSpPr>
        <p:spPr>
          <a:xfrm>
            <a:off x="4195415" y="1615736"/>
            <a:ext cx="3858877" cy="369332"/>
          </a:xfrm>
          <a:prstGeom prst="rect">
            <a:avLst/>
          </a:prstGeom>
          <a:noFill/>
        </p:spPr>
        <p:txBody>
          <a:bodyPr wrap="none" rtlCol="0">
            <a:spAutoFit/>
          </a:bodyPr>
          <a:lstStyle/>
          <a:p>
            <a:r>
              <a:rPr lang="en-US" sz="1800" b="0" i="0" u="none" strike="noStrike" baseline="0" dirty="0">
                <a:solidFill>
                  <a:srgbClr val="000000"/>
                </a:solidFill>
                <a:latin typeface="Calibri" panose="020F0502020204030204" pitchFamily="34" charset="0"/>
              </a:rPr>
              <a:t>5 tagged pups were all were by-caught.</a:t>
            </a:r>
            <a:endParaRPr lang="da-DK" dirty="0"/>
          </a:p>
        </p:txBody>
      </p:sp>
      <p:sp>
        <p:nvSpPr>
          <p:cNvPr id="4" name="Tekstfelt 3">
            <a:extLst>
              <a:ext uri="{FF2B5EF4-FFF2-40B4-BE49-F238E27FC236}">
                <a16:creationId xmlns:a16="http://schemas.microsoft.com/office/drawing/2014/main" id="{B081F9CA-D589-494B-8391-6F588596B5F0}"/>
              </a:ext>
            </a:extLst>
          </p:cNvPr>
          <p:cNvSpPr txBox="1"/>
          <p:nvPr/>
        </p:nvSpPr>
        <p:spPr>
          <a:xfrm>
            <a:off x="2468062" y="2367171"/>
            <a:ext cx="7255875" cy="2123658"/>
          </a:xfrm>
          <a:prstGeom prst="rect">
            <a:avLst/>
          </a:prstGeom>
          <a:noFill/>
        </p:spPr>
        <p:txBody>
          <a:bodyPr wrap="square" rtlCol="0">
            <a:spAutoFit/>
          </a:bodyPr>
          <a:lstStyle/>
          <a:p>
            <a:pPr algn="ctr"/>
            <a:r>
              <a:rPr lang="en-US" sz="2400" b="1" dirty="0"/>
              <a:t>Factors that influence the assessment of the situation:  </a:t>
            </a:r>
          </a:p>
          <a:p>
            <a:pPr algn="ctr"/>
            <a:endParaRPr lang="en-US" b="1" dirty="0">
              <a:solidFill>
                <a:srgbClr val="000000"/>
              </a:solidFill>
              <a:latin typeface="Calibri" panose="020F0502020204030204" pitchFamily="34" charset="0"/>
            </a:endParaRPr>
          </a:p>
          <a:p>
            <a:pPr algn="ctr"/>
            <a:r>
              <a:rPr lang="en-US" dirty="0">
                <a:solidFill>
                  <a:srgbClr val="000000"/>
                </a:solidFill>
                <a:latin typeface="Calibri" panose="020F0502020204030204" pitchFamily="34" charset="0"/>
              </a:rPr>
              <a:t>L</a:t>
            </a:r>
            <a:r>
              <a:rPr lang="en-US" sz="1800" b="0" i="0" u="none" strike="noStrike" baseline="0" dirty="0">
                <a:solidFill>
                  <a:srgbClr val="000000"/>
                </a:solidFill>
                <a:latin typeface="Calibri" panose="020F0502020204030204" pitchFamily="34" charset="0"/>
              </a:rPr>
              <a:t>ack of confidence in species identification of by-caught seals.</a:t>
            </a:r>
          </a:p>
          <a:p>
            <a:pPr algn="ctr"/>
            <a:endParaRPr lang="en-US" dirty="0">
              <a:solidFill>
                <a:srgbClr val="000000"/>
              </a:solidFill>
              <a:latin typeface="Calibri" panose="020F0502020204030204" pitchFamily="34" charset="0"/>
            </a:endParaRPr>
          </a:p>
          <a:p>
            <a:pPr algn="ctr"/>
            <a:r>
              <a:rPr lang="en-US" sz="1800" b="0" i="0" u="none" strike="noStrike" baseline="0" dirty="0">
                <a:solidFill>
                  <a:srgbClr val="000000"/>
                </a:solidFill>
                <a:latin typeface="Calibri" panose="020F0502020204030204" pitchFamily="34" charset="0"/>
              </a:rPr>
              <a:t>The assumption that there is a high level of migration from populations in the UK and Russia into certain areas. </a:t>
            </a:r>
            <a:endParaRPr lang="en-US" b="1" dirty="0">
              <a:solidFill>
                <a:srgbClr val="000000"/>
              </a:solidFill>
              <a:latin typeface="Calibri" panose="020F0502020204030204" pitchFamily="34" charset="0"/>
            </a:endParaRPr>
          </a:p>
          <a:p>
            <a:endParaRPr lang="da-DK" b="1" dirty="0"/>
          </a:p>
        </p:txBody>
      </p:sp>
      <p:sp>
        <p:nvSpPr>
          <p:cNvPr id="5" name="Tekstfelt 4">
            <a:extLst>
              <a:ext uri="{FF2B5EF4-FFF2-40B4-BE49-F238E27FC236}">
                <a16:creationId xmlns:a16="http://schemas.microsoft.com/office/drawing/2014/main" id="{5521263D-9B60-474C-8628-375B8EADA963}"/>
              </a:ext>
            </a:extLst>
          </p:cNvPr>
          <p:cNvSpPr txBox="1"/>
          <p:nvPr/>
        </p:nvSpPr>
        <p:spPr>
          <a:xfrm>
            <a:off x="1303203" y="4580544"/>
            <a:ext cx="9986682" cy="1323439"/>
          </a:xfrm>
          <a:prstGeom prst="rect">
            <a:avLst/>
          </a:prstGeom>
          <a:noFill/>
        </p:spPr>
        <p:txBody>
          <a:bodyPr wrap="square" rtlCol="0">
            <a:spAutoFit/>
          </a:bodyPr>
          <a:lstStyle/>
          <a:p>
            <a:r>
              <a:rPr lang="en-US" sz="2000" b="0" i="0" u="none" strike="noStrike" baseline="0" dirty="0">
                <a:solidFill>
                  <a:srgbClr val="000000"/>
                </a:solidFill>
                <a:latin typeface="Calibri" panose="020F0502020204030204" pitchFamily="34" charset="0"/>
              </a:rPr>
              <a:t>The CSWG </a:t>
            </a:r>
            <a:r>
              <a:rPr lang="en-US" sz="2000" b="1" i="0" u="none" strike="noStrike" baseline="0" dirty="0">
                <a:solidFill>
                  <a:srgbClr val="000000"/>
                </a:solidFill>
                <a:latin typeface="Calibri" panose="020F0502020204030204" pitchFamily="34" charset="0"/>
              </a:rPr>
              <a:t>recommended </a:t>
            </a:r>
            <a:r>
              <a:rPr lang="en-US" sz="2000" b="0" i="0" u="none" strike="noStrike" baseline="0" dirty="0">
                <a:solidFill>
                  <a:srgbClr val="000000"/>
                </a:solidFill>
                <a:latin typeface="Calibri" panose="020F0502020204030204" pitchFamily="34" charset="0"/>
              </a:rPr>
              <a:t>to </a:t>
            </a:r>
            <a:r>
              <a:rPr lang="en-US" sz="2000" dirty="0">
                <a:solidFill>
                  <a:srgbClr val="000000"/>
                </a:solidFill>
                <a:latin typeface="Calibri" panose="020F0502020204030204" pitchFamily="34" charset="0"/>
              </a:rPr>
              <a:t>re-evaluate the accuracy of the proposed migration rates by reviewing telemetry data from the UK and Russia and performing DNA analysis on pups and to support ongoing effort to expand grey seal population modelling to a Europe wide scale, to be able to account for migration between the different populations. </a:t>
            </a:r>
            <a:endParaRPr lang="da-DK"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75235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FB8C8784-E845-417D-9325-9E0D809F7F65}"/>
              </a:ext>
            </a:extLst>
          </p:cNvPr>
          <p:cNvSpPr txBox="1"/>
          <p:nvPr/>
        </p:nvSpPr>
        <p:spPr>
          <a:xfrm>
            <a:off x="1578417" y="444170"/>
            <a:ext cx="9035166" cy="1508105"/>
          </a:xfrm>
          <a:prstGeom prst="rect">
            <a:avLst/>
          </a:prstGeom>
          <a:noFill/>
        </p:spPr>
        <p:txBody>
          <a:bodyPr wrap="none" rtlCol="0">
            <a:spAutoFit/>
          </a:bodyPr>
          <a:lstStyle/>
          <a:p>
            <a:pPr algn="ctr"/>
            <a:r>
              <a:rPr lang="en-US" sz="2800" b="0" i="0" u="none" strike="noStrike" baseline="0" dirty="0">
                <a:solidFill>
                  <a:srgbClr val="000000"/>
                </a:solidFill>
                <a:latin typeface="Calibri" panose="020F0502020204030204" pitchFamily="34" charset="0"/>
              </a:rPr>
              <a:t>The Faroese grey seal stock has now been counted, </a:t>
            </a:r>
          </a:p>
          <a:p>
            <a:pPr algn="ctr"/>
            <a:r>
              <a:rPr lang="en-US" sz="2800" b="0" i="0" u="none" strike="noStrike" baseline="0" dirty="0">
                <a:solidFill>
                  <a:srgbClr val="000000"/>
                </a:solidFill>
                <a:latin typeface="Calibri" panose="020F0502020204030204" pitchFamily="34" charset="0"/>
              </a:rPr>
              <a:t>for the first time ever, to number a minimum of 550 animals</a:t>
            </a:r>
            <a:r>
              <a:rPr lang="en-US" sz="1800" b="0" i="0" u="none" strike="noStrike" baseline="0" dirty="0">
                <a:solidFill>
                  <a:srgbClr val="000000"/>
                </a:solidFill>
                <a:latin typeface="Calibri" panose="020F0502020204030204" pitchFamily="34" charset="0"/>
              </a:rPr>
              <a:t>. </a:t>
            </a: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Summer haul-out counts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da-DK" dirty="0"/>
          </a:p>
        </p:txBody>
      </p:sp>
      <p:pic>
        <p:nvPicPr>
          <p:cNvPr id="8" name="Billede 7" descr="Et billede, der indeholder sten, udendørs, stenfyldt, natur&#10;&#10;Automatisk genereret beskrivelse">
            <a:extLst>
              <a:ext uri="{FF2B5EF4-FFF2-40B4-BE49-F238E27FC236}">
                <a16:creationId xmlns:a16="http://schemas.microsoft.com/office/drawing/2014/main" id="{1CC1E413-A0FA-46D4-8A6C-6D9D0AD5C02C}"/>
              </a:ext>
            </a:extLst>
          </p:cNvPr>
          <p:cNvPicPr/>
          <p:nvPr/>
        </p:nvPicPr>
        <p:blipFill rotWithShape="1">
          <a:blip r:embed="rId2" cstate="print">
            <a:extLst>
              <a:ext uri="{28A0092B-C50C-407E-A947-70E740481C1C}">
                <a14:useLocalDpi xmlns:a14="http://schemas.microsoft.com/office/drawing/2010/main" val="0"/>
              </a:ext>
            </a:extLst>
          </a:blip>
          <a:srcRect l="12516" t="35078" r="7321" b="6558"/>
          <a:stretch/>
        </p:blipFill>
        <p:spPr bwMode="auto">
          <a:xfrm>
            <a:off x="1295400" y="2073418"/>
            <a:ext cx="9601200" cy="46321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6636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5BE442B6-EEF4-48B3-9394-FE511A2EB7E6}"/>
              </a:ext>
            </a:extLst>
          </p:cNvPr>
          <p:cNvPicPr>
            <a:picLocks noChangeAspect="1"/>
          </p:cNvPicPr>
          <p:nvPr/>
        </p:nvPicPr>
        <p:blipFill>
          <a:blip r:embed="rId2"/>
          <a:stretch>
            <a:fillRect/>
          </a:stretch>
        </p:blipFill>
        <p:spPr>
          <a:xfrm>
            <a:off x="2181555" y="2141523"/>
            <a:ext cx="7041490" cy="3795089"/>
          </a:xfrm>
          <a:prstGeom prst="rect">
            <a:avLst/>
          </a:prstGeom>
        </p:spPr>
      </p:pic>
      <p:sp>
        <p:nvSpPr>
          <p:cNvPr id="3" name="Tekstfelt 2">
            <a:extLst>
              <a:ext uri="{FF2B5EF4-FFF2-40B4-BE49-F238E27FC236}">
                <a16:creationId xmlns:a16="http://schemas.microsoft.com/office/drawing/2014/main" id="{F91EF459-C0A3-47A4-8D93-30534F876692}"/>
              </a:ext>
            </a:extLst>
          </p:cNvPr>
          <p:cNvSpPr txBox="1"/>
          <p:nvPr/>
        </p:nvSpPr>
        <p:spPr>
          <a:xfrm>
            <a:off x="708519" y="1086488"/>
            <a:ext cx="10527755" cy="707886"/>
          </a:xfrm>
          <a:prstGeom prst="rect">
            <a:avLst/>
          </a:prstGeom>
          <a:noFill/>
        </p:spPr>
        <p:txBody>
          <a:bodyPr wrap="none" rtlCol="0">
            <a:spAutoFit/>
          </a:bodyPr>
          <a:lstStyle/>
          <a:p>
            <a:pPr algn="ctr"/>
            <a:r>
              <a:rPr lang="en-US" sz="2000" b="1" i="0" u="none" strike="noStrike" baseline="0" dirty="0">
                <a:solidFill>
                  <a:srgbClr val="000000"/>
                </a:solidFill>
                <a:latin typeface="Calibri" panose="020F0502020204030204" pitchFamily="34" charset="0"/>
              </a:rPr>
              <a:t>Harvest levels have steadily declined from more than 200 animals a year, to nearly zero mortality, </a:t>
            </a:r>
          </a:p>
          <a:p>
            <a:pPr algn="ctr"/>
            <a:r>
              <a:rPr lang="en-US" sz="2000" b="1" i="0" u="none" strike="noStrike" baseline="0" dirty="0">
                <a:solidFill>
                  <a:srgbClr val="000000"/>
                </a:solidFill>
                <a:latin typeface="Calibri" panose="020F0502020204030204" pitchFamily="34" charset="0"/>
              </a:rPr>
              <a:t>due to a new law, prohibiting the intentional killing of marine mammals around fish farms. </a:t>
            </a:r>
            <a:endParaRPr lang="da-DK" sz="2000" b="1" dirty="0"/>
          </a:p>
        </p:txBody>
      </p:sp>
    </p:spTree>
    <p:extLst>
      <p:ext uri="{BB962C8B-B14F-4D97-AF65-F5344CB8AC3E}">
        <p14:creationId xmlns:p14="http://schemas.microsoft.com/office/powerpoint/2010/main" val="4240186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86D278FE-5F16-485C-9175-162C733BC5FB}"/>
              </a:ext>
            </a:extLst>
          </p:cNvPr>
          <p:cNvPicPr>
            <a:picLocks noChangeAspect="1"/>
          </p:cNvPicPr>
          <p:nvPr/>
        </p:nvPicPr>
        <p:blipFill>
          <a:blip r:embed="rId2"/>
          <a:stretch>
            <a:fillRect/>
          </a:stretch>
        </p:blipFill>
        <p:spPr>
          <a:xfrm>
            <a:off x="2579065" y="228322"/>
            <a:ext cx="7033870" cy="6401355"/>
          </a:xfrm>
          <a:prstGeom prst="rect">
            <a:avLst/>
          </a:prstGeom>
        </p:spPr>
      </p:pic>
    </p:spTree>
    <p:extLst>
      <p:ext uri="{BB962C8B-B14F-4D97-AF65-F5344CB8AC3E}">
        <p14:creationId xmlns:p14="http://schemas.microsoft.com/office/powerpoint/2010/main" val="2936682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D513FE-70E5-4667-B097-FA6A1AA3D2FB}"/>
              </a:ext>
            </a:extLst>
          </p:cNvPr>
          <p:cNvSpPr txBox="1"/>
          <p:nvPr/>
        </p:nvSpPr>
        <p:spPr>
          <a:xfrm>
            <a:off x="2734323" y="5000261"/>
            <a:ext cx="7321258" cy="646331"/>
          </a:xfrm>
          <a:prstGeom prst="rect">
            <a:avLst/>
          </a:prstGeom>
          <a:noFill/>
        </p:spPr>
        <p:txBody>
          <a:bodyPr wrap="square" rtlCol="0">
            <a:spAutoFit/>
          </a:bodyPr>
          <a:lstStyle/>
          <a:p>
            <a:r>
              <a:rPr lang="en-US" sz="1800" b="1" i="0" u="none" strike="noStrike" baseline="0" dirty="0">
                <a:solidFill>
                  <a:srgbClr val="000000"/>
                </a:solidFill>
                <a:latin typeface="Calibri" panose="020F0502020204030204" pitchFamily="34" charset="0"/>
              </a:rPr>
              <a:t>                          The WG supported the proposed plan.</a:t>
            </a:r>
          </a:p>
          <a:p>
            <a:r>
              <a:rPr lang="en-US" sz="1800" b="0" i="0" u="none" strike="noStrike" baseline="0" dirty="0">
                <a:solidFill>
                  <a:srgbClr val="000000"/>
                </a:solidFill>
                <a:latin typeface="Calibri" panose="020F0502020204030204" pitchFamily="34" charset="0"/>
              </a:rPr>
              <a:t>The NAMMCO SC </a:t>
            </a:r>
            <a:r>
              <a:rPr lang="en-US" sz="1800" b="1" i="0" u="none" strike="noStrike" baseline="0" dirty="0">
                <a:solidFill>
                  <a:srgbClr val="000000"/>
                </a:solidFill>
                <a:latin typeface="Calibri" panose="020F0502020204030204" pitchFamily="34" charset="0"/>
              </a:rPr>
              <a:t>endorsed </a:t>
            </a:r>
            <a:r>
              <a:rPr lang="en-US" sz="1800" b="0" i="0" u="none" strike="noStrike" baseline="0" dirty="0">
                <a:solidFill>
                  <a:srgbClr val="000000"/>
                </a:solidFill>
                <a:latin typeface="Calibri" panose="020F0502020204030204" pitchFamily="34" charset="0"/>
              </a:rPr>
              <a:t>all the recommendations made by the CSWG </a:t>
            </a:r>
            <a:endParaRPr lang="da-DK" b="1" dirty="0"/>
          </a:p>
        </p:txBody>
      </p:sp>
      <p:sp>
        <p:nvSpPr>
          <p:cNvPr id="7" name="Tekstfelt 6">
            <a:extLst>
              <a:ext uri="{FF2B5EF4-FFF2-40B4-BE49-F238E27FC236}">
                <a16:creationId xmlns:a16="http://schemas.microsoft.com/office/drawing/2014/main" id="{ACD8B640-4207-46A3-9188-08DEE4D692DF}"/>
              </a:ext>
            </a:extLst>
          </p:cNvPr>
          <p:cNvSpPr txBox="1"/>
          <p:nvPr/>
        </p:nvSpPr>
        <p:spPr>
          <a:xfrm>
            <a:off x="886131" y="744434"/>
            <a:ext cx="10135660" cy="830997"/>
          </a:xfrm>
          <a:prstGeom prst="rect">
            <a:avLst/>
          </a:prstGeom>
          <a:noFill/>
        </p:spPr>
        <p:txBody>
          <a:bodyPr wrap="none" rtlCol="0">
            <a:spAutoFit/>
          </a:bodyPr>
          <a:lstStyle/>
          <a:p>
            <a:pPr algn="ctr"/>
            <a:r>
              <a:rPr lang="en-US" sz="2400" b="1" dirty="0">
                <a:solidFill>
                  <a:srgbClr val="000000"/>
                </a:solidFill>
                <a:latin typeface="Calibri" panose="020F0502020204030204" pitchFamily="34" charset="0"/>
              </a:rPr>
              <a:t>First count – no </a:t>
            </a:r>
            <a:r>
              <a:rPr lang="en-US" sz="2400" b="1" i="0" u="none" strike="noStrike" baseline="0" dirty="0">
                <a:solidFill>
                  <a:srgbClr val="000000"/>
                </a:solidFill>
                <a:latin typeface="Calibri" panose="020F0502020204030204" pitchFamily="34" charset="0"/>
              </a:rPr>
              <a:t>trend yet, but the ban on culling of grey seals round fish farms</a:t>
            </a:r>
          </a:p>
          <a:p>
            <a:pPr algn="ctr"/>
            <a:r>
              <a:rPr lang="en-US" sz="2400" b="1" i="0" u="none" strike="noStrike" baseline="0" dirty="0">
                <a:solidFill>
                  <a:srgbClr val="000000"/>
                </a:solidFill>
                <a:latin typeface="Calibri" panose="020F0502020204030204" pitchFamily="34" charset="0"/>
              </a:rPr>
              <a:t> is assumed to allow the population to recover.</a:t>
            </a:r>
            <a:endParaRPr lang="da-DK" sz="2400" b="1" dirty="0"/>
          </a:p>
        </p:txBody>
      </p:sp>
      <p:sp>
        <p:nvSpPr>
          <p:cNvPr id="9" name="Tekstfelt 8">
            <a:extLst>
              <a:ext uri="{FF2B5EF4-FFF2-40B4-BE49-F238E27FC236}">
                <a16:creationId xmlns:a16="http://schemas.microsoft.com/office/drawing/2014/main" id="{BBB62F96-6F7D-4333-85EA-1BF40D7219B3}"/>
              </a:ext>
            </a:extLst>
          </p:cNvPr>
          <p:cNvSpPr txBox="1"/>
          <p:nvPr/>
        </p:nvSpPr>
        <p:spPr>
          <a:xfrm>
            <a:off x="751958" y="2233315"/>
            <a:ext cx="11068415" cy="2215991"/>
          </a:xfrm>
          <a:prstGeom prst="rect">
            <a:avLst/>
          </a:prstGeom>
          <a:noFill/>
        </p:spPr>
        <p:txBody>
          <a:bodyPr wrap="none" rtlCol="0">
            <a:spAutoFit/>
          </a:bodyPr>
          <a:lstStyle/>
          <a:p>
            <a:r>
              <a:rPr lang="da-DK" sz="2000" b="1" dirty="0"/>
              <a:t>Plans: </a:t>
            </a:r>
            <a:r>
              <a:rPr lang="da-DK" sz="2000" dirty="0"/>
              <a:t>To </a:t>
            </a:r>
            <a:r>
              <a:rPr lang="en-US" sz="2000" b="0" i="0" u="none" strike="noStrike" baseline="0" dirty="0">
                <a:solidFill>
                  <a:srgbClr val="000000"/>
                </a:solidFill>
                <a:latin typeface="Calibri" panose="020F0502020204030204" pitchFamily="34" charset="0"/>
              </a:rPr>
              <a:t>repeat the counts on a regular basis,</a:t>
            </a:r>
            <a:r>
              <a:rPr lang="da-DK" sz="2000" dirty="0"/>
              <a:t> </a:t>
            </a:r>
          </a:p>
          <a:p>
            <a:endParaRPr lang="da-DK" sz="2000" dirty="0"/>
          </a:p>
          <a:p>
            <a:r>
              <a:rPr lang="da-DK" sz="2000" dirty="0"/>
              <a:t>To </a:t>
            </a:r>
            <a:r>
              <a:rPr lang="da-DK" sz="2000" dirty="0" err="1"/>
              <a:t>conduct</a:t>
            </a:r>
            <a:r>
              <a:rPr lang="da-DK" sz="2000" dirty="0"/>
              <a:t> a </a:t>
            </a:r>
            <a:r>
              <a:rPr lang="da-DK" sz="2000" dirty="0" err="1"/>
              <a:t>telemetry</a:t>
            </a:r>
            <a:r>
              <a:rPr lang="da-DK" sz="2000" dirty="0"/>
              <a:t> </a:t>
            </a:r>
            <a:r>
              <a:rPr lang="da-DK" sz="2000" dirty="0" err="1"/>
              <a:t>study</a:t>
            </a:r>
            <a:r>
              <a:rPr lang="da-DK" sz="2000" dirty="0"/>
              <a:t> to </a:t>
            </a:r>
            <a:r>
              <a:rPr lang="da-DK" sz="2000" dirty="0" err="1"/>
              <a:t>estimate</a:t>
            </a:r>
            <a:r>
              <a:rPr lang="da-DK" sz="2000" dirty="0"/>
              <a:t> </a:t>
            </a:r>
            <a:r>
              <a:rPr lang="da-DK" sz="2000" dirty="0" err="1"/>
              <a:t>correction</a:t>
            </a:r>
            <a:r>
              <a:rPr lang="da-DK" sz="2000" dirty="0"/>
              <a:t> factors for </a:t>
            </a:r>
            <a:r>
              <a:rPr lang="da-DK" sz="2000" dirty="0" err="1"/>
              <a:t>seals</a:t>
            </a:r>
            <a:r>
              <a:rPr lang="da-DK" sz="2000" dirty="0"/>
              <a:t> </a:t>
            </a:r>
            <a:r>
              <a:rPr lang="da-DK" sz="2000" dirty="0" err="1"/>
              <a:t>outside</a:t>
            </a:r>
            <a:r>
              <a:rPr lang="da-DK" sz="2000" dirty="0"/>
              <a:t> the </a:t>
            </a:r>
            <a:r>
              <a:rPr lang="da-DK" sz="2000" dirty="0" err="1"/>
              <a:t>assessment</a:t>
            </a:r>
            <a:r>
              <a:rPr lang="da-DK" sz="2000" dirty="0"/>
              <a:t> </a:t>
            </a:r>
            <a:r>
              <a:rPr lang="da-DK" sz="2000" dirty="0" err="1"/>
              <a:t>areas</a:t>
            </a:r>
            <a:r>
              <a:rPr lang="da-DK" sz="2000" dirty="0"/>
              <a:t>,</a:t>
            </a:r>
          </a:p>
          <a:p>
            <a:endParaRPr lang="en-US" sz="2000" b="0" i="0" u="none" strike="noStrike" baseline="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T</a:t>
            </a:r>
            <a:r>
              <a:rPr lang="en-US" sz="2000" b="0" i="0" u="none" strike="noStrike" baseline="0" dirty="0">
                <a:solidFill>
                  <a:srgbClr val="000000"/>
                </a:solidFill>
                <a:latin typeface="Calibri" panose="020F0502020204030204" pitchFamily="34" charset="0"/>
              </a:rPr>
              <a:t>o monitor the largest haul-out sites by cameras to investigate haul-out behavior and the variation in the</a:t>
            </a:r>
          </a:p>
          <a:p>
            <a:r>
              <a:rPr lang="en-US" sz="2000" b="0" i="0" u="none" strike="noStrike" baseline="0" dirty="0">
                <a:solidFill>
                  <a:srgbClr val="000000"/>
                </a:solidFill>
                <a:latin typeface="Calibri" panose="020F0502020204030204" pitchFamily="34" charset="0"/>
              </a:rPr>
              <a:t> number of animals present at haul-out sites.</a:t>
            </a:r>
          </a:p>
          <a:p>
            <a:endParaRPr lang="da-DK" dirty="0"/>
          </a:p>
        </p:txBody>
      </p:sp>
    </p:spTree>
    <p:extLst>
      <p:ext uri="{BB962C8B-B14F-4D97-AF65-F5344CB8AC3E}">
        <p14:creationId xmlns:p14="http://schemas.microsoft.com/office/powerpoint/2010/main" val="115331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DC42023-B4B7-442F-B15C-124F3C08D3E5}"/>
              </a:ext>
            </a:extLst>
          </p:cNvPr>
          <p:cNvSpPr>
            <a:spLocks noGrp="1"/>
          </p:cNvSpPr>
          <p:nvPr>
            <p:ph type="subTitle" idx="1"/>
          </p:nvPr>
        </p:nvSpPr>
        <p:spPr>
          <a:xfrm>
            <a:off x="1346446" y="663529"/>
            <a:ext cx="9144000" cy="5000292"/>
          </a:xfrm>
        </p:spPr>
        <p:txBody>
          <a:bodyPr/>
          <a:lstStyle/>
          <a:p>
            <a:endParaRPr lang="da-DK" sz="1800" b="1" i="0" u="none" strike="noStrike" baseline="0" dirty="0">
              <a:solidFill>
                <a:srgbClr val="000000"/>
              </a:solidFill>
              <a:latin typeface="Calibri" panose="020F0502020204030204" pitchFamily="34" charset="0"/>
            </a:endParaRPr>
          </a:p>
          <a:p>
            <a:r>
              <a:rPr lang="da-DK" sz="3200" i="0" u="none" strike="noStrike" baseline="0" dirty="0">
                <a:solidFill>
                  <a:srgbClr val="000000"/>
                </a:solidFill>
                <a:latin typeface="Calibri" panose="020F0502020204030204" pitchFamily="34" charset="0"/>
              </a:rPr>
              <a:t>Status of Harbour </a:t>
            </a:r>
            <a:r>
              <a:rPr lang="da-DK" sz="3200" i="0" u="none" strike="noStrike" baseline="0" dirty="0" err="1">
                <a:solidFill>
                  <a:srgbClr val="000000"/>
                </a:solidFill>
                <a:latin typeface="Calibri" panose="020F0502020204030204" pitchFamily="34" charset="0"/>
              </a:rPr>
              <a:t>Seals</a:t>
            </a:r>
            <a:r>
              <a:rPr lang="da-DK" sz="3200" i="0" u="none" strike="noStrike" baseline="0" dirty="0">
                <a:solidFill>
                  <a:srgbClr val="000000"/>
                </a:solidFill>
                <a:latin typeface="Calibri" panose="020F0502020204030204" pitchFamily="34" charset="0"/>
              </a:rPr>
              <a:t> </a:t>
            </a:r>
          </a:p>
          <a:p>
            <a:r>
              <a:rPr lang="da-DK" sz="3200" b="1" i="1" u="none" strike="noStrike" baseline="0" dirty="0" err="1">
                <a:solidFill>
                  <a:srgbClr val="000000"/>
                </a:solidFill>
                <a:latin typeface="Calibri" panose="020F0502020204030204" pitchFamily="34" charset="0"/>
              </a:rPr>
              <a:t>Norway</a:t>
            </a:r>
            <a:r>
              <a:rPr lang="da-DK" sz="3200" b="1" i="1" u="none" strike="noStrike" baseline="0" dirty="0">
                <a:solidFill>
                  <a:srgbClr val="000000"/>
                </a:solidFill>
                <a:latin typeface="Calibri" panose="020F0502020204030204" pitchFamily="34" charset="0"/>
              </a:rPr>
              <a:t> and Greenland</a:t>
            </a:r>
          </a:p>
          <a:p>
            <a:endParaRPr lang="da-DK" sz="1800" b="1" i="1" dirty="0">
              <a:solidFill>
                <a:srgbClr val="000000"/>
              </a:solidFill>
              <a:latin typeface="Calibri" panose="020F0502020204030204" pitchFamily="34" charset="0"/>
            </a:endParaRPr>
          </a:p>
          <a:p>
            <a:endParaRPr lang="da-DK" sz="1800" b="1" i="1" dirty="0">
              <a:solidFill>
                <a:srgbClr val="000000"/>
              </a:solidFill>
              <a:latin typeface="Calibri" panose="020F0502020204030204" pitchFamily="34" charset="0"/>
            </a:endParaRPr>
          </a:p>
          <a:p>
            <a:endParaRPr lang="da-DK" sz="1800" b="1" i="1" dirty="0">
              <a:solidFill>
                <a:srgbClr val="000000"/>
              </a:solidFill>
              <a:latin typeface="Calibri" panose="020F0502020204030204" pitchFamily="34" charset="0"/>
            </a:endParaRPr>
          </a:p>
          <a:p>
            <a:r>
              <a:rPr lang="da-DK" sz="3200" i="0" u="none" strike="noStrike" baseline="0" dirty="0">
                <a:solidFill>
                  <a:srgbClr val="000000"/>
                </a:solidFill>
                <a:latin typeface="Calibri" panose="020F0502020204030204" pitchFamily="34" charset="0"/>
              </a:rPr>
              <a:t>Status of Grey </a:t>
            </a:r>
            <a:r>
              <a:rPr lang="da-DK" sz="3200" i="0" u="none" strike="noStrike" baseline="0" dirty="0" err="1">
                <a:solidFill>
                  <a:srgbClr val="000000"/>
                </a:solidFill>
                <a:latin typeface="Calibri" panose="020F0502020204030204" pitchFamily="34" charset="0"/>
              </a:rPr>
              <a:t>Seals</a:t>
            </a:r>
            <a:r>
              <a:rPr lang="da-DK" sz="3200" i="0" u="none" strike="noStrike" baseline="0" dirty="0">
                <a:solidFill>
                  <a:srgbClr val="000000"/>
                </a:solidFill>
                <a:latin typeface="Calibri" panose="020F0502020204030204" pitchFamily="34" charset="0"/>
              </a:rPr>
              <a:t> </a:t>
            </a:r>
          </a:p>
          <a:p>
            <a:r>
              <a:rPr lang="da-DK" sz="3200" b="1" i="1" u="none" strike="noStrike" baseline="0" dirty="0" err="1">
                <a:solidFill>
                  <a:srgbClr val="000000"/>
                </a:solidFill>
                <a:latin typeface="Calibri" panose="020F0502020204030204" pitchFamily="34" charset="0"/>
              </a:rPr>
              <a:t>Norway</a:t>
            </a:r>
            <a:r>
              <a:rPr lang="da-DK" sz="3200" b="1" i="1" u="none" strike="noStrike" baseline="0" dirty="0">
                <a:solidFill>
                  <a:srgbClr val="000000"/>
                </a:solidFill>
                <a:latin typeface="Calibri" panose="020F0502020204030204" pitchFamily="34" charset="0"/>
              </a:rPr>
              <a:t> </a:t>
            </a:r>
            <a:r>
              <a:rPr lang="da-DK" sz="3200" b="1" i="1" dirty="0">
                <a:solidFill>
                  <a:srgbClr val="000000"/>
                </a:solidFill>
                <a:latin typeface="Calibri" panose="020F0502020204030204" pitchFamily="34" charset="0"/>
              </a:rPr>
              <a:t>and </a:t>
            </a:r>
            <a:r>
              <a:rPr lang="da-DK" sz="3200" b="1" i="1" u="none" strike="noStrike" baseline="0" dirty="0" err="1">
                <a:solidFill>
                  <a:srgbClr val="000000"/>
                </a:solidFill>
                <a:latin typeface="Calibri" panose="020F0502020204030204" pitchFamily="34" charset="0"/>
              </a:rPr>
              <a:t>Faroe</a:t>
            </a:r>
            <a:r>
              <a:rPr lang="da-DK" sz="3200" b="1" i="1" u="none" strike="noStrike" baseline="0" dirty="0">
                <a:solidFill>
                  <a:srgbClr val="000000"/>
                </a:solidFill>
                <a:latin typeface="Calibri" panose="020F0502020204030204" pitchFamily="34" charset="0"/>
              </a:rPr>
              <a:t> Islands  </a:t>
            </a:r>
            <a:endParaRPr lang="da-DK" sz="3200" dirty="0"/>
          </a:p>
        </p:txBody>
      </p:sp>
    </p:spTree>
    <p:extLst>
      <p:ext uri="{BB962C8B-B14F-4D97-AF65-F5344CB8AC3E}">
        <p14:creationId xmlns:p14="http://schemas.microsoft.com/office/powerpoint/2010/main" val="144444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1E1D079B-C6BF-4A40-9D2C-BD4E6C9BB355}"/>
              </a:ext>
            </a:extLst>
          </p:cNvPr>
          <p:cNvPicPr>
            <a:picLocks noChangeAspect="1"/>
          </p:cNvPicPr>
          <p:nvPr/>
        </p:nvPicPr>
        <p:blipFill>
          <a:blip r:embed="rId2"/>
          <a:stretch>
            <a:fillRect/>
          </a:stretch>
        </p:blipFill>
        <p:spPr>
          <a:xfrm>
            <a:off x="5335479" y="588917"/>
            <a:ext cx="5460722" cy="6175818"/>
          </a:xfrm>
          <a:prstGeom prst="rect">
            <a:avLst/>
          </a:prstGeom>
        </p:spPr>
      </p:pic>
      <p:pic>
        <p:nvPicPr>
          <p:cNvPr id="5" name="Billede 4">
            <a:extLst>
              <a:ext uri="{FF2B5EF4-FFF2-40B4-BE49-F238E27FC236}">
                <a16:creationId xmlns:a16="http://schemas.microsoft.com/office/drawing/2014/main" id="{16A2AE7D-8F68-405E-8627-2A3C701EB53C}"/>
              </a:ext>
            </a:extLst>
          </p:cNvPr>
          <p:cNvPicPr>
            <a:picLocks noChangeAspect="1"/>
          </p:cNvPicPr>
          <p:nvPr/>
        </p:nvPicPr>
        <p:blipFill>
          <a:blip r:embed="rId3"/>
          <a:stretch>
            <a:fillRect/>
          </a:stretch>
        </p:blipFill>
        <p:spPr>
          <a:xfrm>
            <a:off x="854261" y="240110"/>
            <a:ext cx="4336864" cy="6524625"/>
          </a:xfrm>
          <a:prstGeom prst="rect">
            <a:avLst/>
          </a:prstGeom>
        </p:spPr>
      </p:pic>
      <p:sp>
        <p:nvSpPr>
          <p:cNvPr id="6" name="Tekstfelt 5">
            <a:extLst>
              <a:ext uri="{FF2B5EF4-FFF2-40B4-BE49-F238E27FC236}">
                <a16:creationId xmlns:a16="http://schemas.microsoft.com/office/drawing/2014/main" id="{455B178C-2F0F-4FB3-BB5C-47402981A3A6}"/>
              </a:ext>
            </a:extLst>
          </p:cNvPr>
          <p:cNvSpPr txBox="1"/>
          <p:nvPr/>
        </p:nvSpPr>
        <p:spPr>
          <a:xfrm>
            <a:off x="7963270" y="240110"/>
            <a:ext cx="1289135" cy="369332"/>
          </a:xfrm>
          <a:prstGeom prst="rect">
            <a:avLst/>
          </a:prstGeom>
          <a:noFill/>
        </p:spPr>
        <p:txBody>
          <a:bodyPr wrap="none" rtlCol="0">
            <a:spAutoFit/>
          </a:bodyPr>
          <a:lstStyle/>
          <a:p>
            <a:r>
              <a:rPr lang="da-DK" sz="1800" b="0" i="0" u="none" strike="noStrike" baseline="0" dirty="0">
                <a:solidFill>
                  <a:srgbClr val="000000"/>
                </a:solidFill>
                <a:latin typeface="Calibri" panose="020F0502020204030204" pitchFamily="34" charset="0"/>
              </a:rPr>
              <a:t>2011–2015 </a:t>
            </a:r>
            <a:endParaRPr lang="da-DK" dirty="0"/>
          </a:p>
        </p:txBody>
      </p:sp>
    </p:spTree>
    <p:extLst>
      <p:ext uri="{BB962C8B-B14F-4D97-AF65-F5344CB8AC3E}">
        <p14:creationId xmlns:p14="http://schemas.microsoft.com/office/powerpoint/2010/main" val="370754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D8B9F258-09B5-4250-8570-AF08B4222642}"/>
              </a:ext>
            </a:extLst>
          </p:cNvPr>
          <p:cNvPicPr>
            <a:picLocks noChangeAspect="1"/>
          </p:cNvPicPr>
          <p:nvPr/>
        </p:nvPicPr>
        <p:blipFill>
          <a:blip r:embed="rId2"/>
          <a:stretch>
            <a:fillRect/>
          </a:stretch>
        </p:blipFill>
        <p:spPr>
          <a:xfrm>
            <a:off x="2413396" y="168407"/>
            <a:ext cx="7083029" cy="5927593"/>
          </a:xfrm>
          <a:prstGeom prst="rect">
            <a:avLst/>
          </a:prstGeom>
        </p:spPr>
      </p:pic>
      <p:sp>
        <p:nvSpPr>
          <p:cNvPr id="4" name="Tekstfelt 3">
            <a:extLst>
              <a:ext uri="{FF2B5EF4-FFF2-40B4-BE49-F238E27FC236}">
                <a16:creationId xmlns:a16="http://schemas.microsoft.com/office/drawing/2014/main" id="{810AC31F-F96C-4DBC-BBDE-CEB6BB397D77}"/>
              </a:ext>
            </a:extLst>
          </p:cNvPr>
          <p:cNvSpPr txBox="1"/>
          <p:nvPr/>
        </p:nvSpPr>
        <p:spPr>
          <a:xfrm>
            <a:off x="7450030" y="6325895"/>
            <a:ext cx="1866217" cy="276999"/>
          </a:xfrm>
          <a:prstGeom prst="rect">
            <a:avLst/>
          </a:prstGeom>
          <a:noFill/>
        </p:spPr>
        <p:txBody>
          <a:bodyPr wrap="none" rtlCol="0">
            <a:spAutoFit/>
          </a:bodyPr>
          <a:lstStyle/>
          <a:p>
            <a:r>
              <a:rPr lang="da-DK" sz="1200" b="0" i="0" u="none" strike="noStrike" baseline="0" dirty="0">
                <a:solidFill>
                  <a:srgbClr val="000000"/>
                </a:solidFill>
                <a:latin typeface="Calibri" panose="020F0502020204030204" pitchFamily="34" charset="0"/>
              </a:rPr>
              <a:t>**Not </a:t>
            </a:r>
            <a:r>
              <a:rPr lang="da-DK" sz="1200" b="0" i="0" u="none" strike="noStrike" baseline="0" dirty="0" err="1">
                <a:solidFill>
                  <a:srgbClr val="000000"/>
                </a:solidFill>
                <a:latin typeface="Calibri" panose="020F0502020204030204" pitchFamily="34" charset="0"/>
              </a:rPr>
              <a:t>including</a:t>
            </a:r>
            <a:r>
              <a:rPr lang="da-DK" sz="1200" b="0" i="0" u="none" strike="noStrike" baseline="0" dirty="0">
                <a:solidFill>
                  <a:srgbClr val="000000"/>
                </a:solidFill>
                <a:latin typeface="Calibri" panose="020F0502020204030204" pitchFamily="34" charset="0"/>
              </a:rPr>
              <a:t> Finnmark. </a:t>
            </a:r>
            <a:endParaRPr lang="da-DK" sz="1200" dirty="0"/>
          </a:p>
        </p:txBody>
      </p:sp>
      <p:cxnSp>
        <p:nvCxnSpPr>
          <p:cNvPr id="6" name="Lige pilforbindelse 5">
            <a:extLst>
              <a:ext uri="{FF2B5EF4-FFF2-40B4-BE49-F238E27FC236}">
                <a16:creationId xmlns:a16="http://schemas.microsoft.com/office/drawing/2014/main" id="{55A1F753-3AD8-4C48-9EA1-22D5F32CB600}"/>
              </a:ext>
            </a:extLst>
          </p:cNvPr>
          <p:cNvCxnSpPr>
            <a:stCxn id="4" idx="0"/>
          </p:cNvCxnSpPr>
          <p:nvPr/>
        </p:nvCxnSpPr>
        <p:spPr>
          <a:xfrm flipV="1">
            <a:off x="8383139" y="6096000"/>
            <a:ext cx="263711" cy="229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Lige pilforbindelse 6">
            <a:extLst>
              <a:ext uri="{FF2B5EF4-FFF2-40B4-BE49-F238E27FC236}">
                <a16:creationId xmlns:a16="http://schemas.microsoft.com/office/drawing/2014/main" id="{77B0E6EA-0AA2-4132-AF9E-1A48FCE20FB7}"/>
              </a:ext>
            </a:extLst>
          </p:cNvPr>
          <p:cNvCxnSpPr>
            <a:cxnSpLocks/>
          </p:cNvCxnSpPr>
          <p:nvPr/>
        </p:nvCxnSpPr>
        <p:spPr>
          <a:xfrm flipH="1" flipV="1">
            <a:off x="7954393" y="6099883"/>
            <a:ext cx="177553" cy="226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14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1E1D079B-C6BF-4A40-9D2C-BD4E6C9BB355}"/>
              </a:ext>
            </a:extLst>
          </p:cNvPr>
          <p:cNvPicPr>
            <a:picLocks noChangeAspect="1"/>
          </p:cNvPicPr>
          <p:nvPr/>
        </p:nvPicPr>
        <p:blipFill>
          <a:blip r:embed="rId2"/>
          <a:stretch>
            <a:fillRect/>
          </a:stretch>
        </p:blipFill>
        <p:spPr>
          <a:xfrm>
            <a:off x="6824400" y="609441"/>
            <a:ext cx="3150497" cy="3563063"/>
          </a:xfrm>
          <a:prstGeom prst="rect">
            <a:avLst/>
          </a:prstGeom>
        </p:spPr>
      </p:pic>
      <p:pic>
        <p:nvPicPr>
          <p:cNvPr id="5" name="Billede 4">
            <a:extLst>
              <a:ext uri="{FF2B5EF4-FFF2-40B4-BE49-F238E27FC236}">
                <a16:creationId xmlns:a16="http://schemas.microsoft.com/office/drawing/2014/main" id="{16A2AE7D-8F68-405E-8627-2A3C701EB53C}"/>
              </a:ext>
            </a:extLst>
          </p:cNvPr>
          <p:cNvPicPr>
            <a:picLocks noChangeAspect="1"/>
          </p:cNvPicPr>
          <p:nvPr/>
        </p:nvPicPr>
        <p:blipFill>
          <a:blip r:embed="rId3"/>
          <a:stretch>
            <a:fillRect/>
          </a:stretch>
        </p:blipFill>
        <p:spPr>
          <a:xfrm>
            <a:off x="854261" y="240110"/>
            <a:ext cx="4336864" cy="6524625"/>
          </a:xfrm>
          <a:prstGeom prst="rect">
            <a:avLst/>
          </a:prstGeom>
        </p:spPr>
      </p:pic>
      <p:sp>
        <p:nvSpPr>
          <p:cNvPr id="6" name="Tekstfelt 5">
            <a:extLst>
              <a:ext uri="{FF2B5EF4-FFF2-40B4-BE49-F238E27FC236}">
                <a16:creationId xmlns:a16="http://schemas.microsoft.com/office/drawing/2014/main" id="{455B178C-2F0F-4FB3-BB5C-47402981A3A6}"/>
              </a:ext>
            </a:extLst>
          </p:cNvPr>
          <p:cNvSpPr txBox="1"/>
          <p:nvPr/>
        </p:nvSpPr>
        <p:spPr>
          <a:xfrm>
            <a:off x="7963270" y="240110"/>
            <a:ext cx="1289135" cy="369332"/>
          </a:xfrm>
          <a:prstGeom prst="rect">
            <a:avLst/>
          </a:prstGeom>
          <a:noFill/>
        </p:spPr>
        <p:txBody>
          <a:bodyPr wrap="none" rtlCol="0">
            <a:spAutoFit/>
          </a:bodyPr>
          <a:lstStyle/>
          <a:p>
            <a:r>
              <a:rPr lang="da-DK" sz="1800" b="0" i="0" u="none" strike="noStrike" baseline="0" dirty="0">
                <a:solidFill>
                  <a:srgbClr val="000000"/>
                </a:solidFill>
                <a:latin typeface="Calibri" panose="020F0502020204030204" pitchFamily="34" charset="0"/>
              </a:rPr>
              <a:t>2011–2015 </a:t>
            </a:r>
            <a:endParaRPr lang="da-DK" dirty="0"/>
          </a:p>
        </p:txBody>
      </p:sp>
      <p:sp>
        <p:nvSpPr>
          <p:cNvPr id="2" name="Tekstfelt 1">
            <a:extLst>
              <a:ext uri="{FF2B5EF4-FFF2-40B4-BE49-F238E27FC236}">
                <a16:creationId xmlns:a16="http://schemas.microsoft.com/office/drawing/2014/main" id="{8DD69F50-460A-45EB-90C9-0463CD2531FE}"/>
              </a:ext>
            </a:extLst>
          </p:cNvPr>
          <p:cNvSpPr txBox="1"/>
          <p:nvPr/>
        </p:nvSpPr>
        <p:spPr>
          <a:xfrm>
            <a:off x="4940057" y="4714042"/>
            <a:ext cx="7095660" cy="1200329"/>
          </a:xfrm>
          <a:prstGeom prst="rect">
            <a:avLst/>
          </a:prstGeom>
          <a:noFill/>
        </p:spPr>
        <p:txBody>
          <a:bodyPr wrap="none" rtlCol="0">
            <a:spAutoFit/>
          </a:bodyPr>
          <a:lstStyle/>
          <a:p>
            <a:pPr algn="ctr"/>
            <a:r>
              <a:rPr lang="da-DK" sz="1800" b="1" i="0" u="none" strike="noStrike" baseline="0" dirty="0" err="1">
                <a:solidFill>
                  <a:srgbClr val="000000"/>
                </a:solidFill>
                <a:latin typeface="Calibri" panose="020F0502020204030204" pitchFamily="34" charset="0"/>
              </a:rPr>
              <a:t>Recommendations</a:t>
            </a:r>
            <a:r>
              <a:rPr lang="da-DK" sz="1800" b="1" i="0" u="none" strike="noStrike" baseline="0" dirty="0">
                <a:solidFill>
                  <a:srgbClr val="000000"/>
                </a:solidFill>
                <a:latin typeface="Calibri" panose="020F0502020204030204" pitchFamily="34" charset="0"/>
              </a:rPr>
              <a:t> for Research </a:t>
            </a:r>
            <a:endParaRPr lang="da-DK" sz="1800" b="0" i="0" u="none" strike="noStrike" baseline="0" dirty="0">
              <a:solidFill>
                <a:srgbClr val="000000"/>
              </a:solidFill>
              <a:latin typeface="Calibri" panose="020F0502020204030204" pitchFamily="34" charset="0"/>
            </a:endParaRPr>
          </a:p>
          <a:p>
            <a:pPr algn="ctr"/>
            <a:r>
              <a:rPr lang="en-US" sz="1800" b="0" i="0" u="none" strike="noStrike" baseline="0" dirty="0">
                <a:solidFill>
                  <a:srgbClr val="000000"/>
                </a:solidFill>
                <a:latin typeface="Calibri" panose="020F0502020204030204" pitchFamily="34" charset="0"/>
              </a:rPr>
              <a:t>Complete the collection and analysis of DNA samples from </a:t>
            </a:r>
          </a:p>
          <a:p>
            <a:pPr algn="ctr"/>
            <a:r>
              <a:rPr lang="en-US" sz="1800" b="0" i="0" u="none" strike="noStrike" baseline="0" dirty="0" err="1">
                <a:solidFill>
                  <a:srgbClr val="000000"/>
                </a:solidFill>
                <a:latin typeface="Calibri" panose="020F0502020204030204" pitchFamily="34" charset="0"/>
              </a:rPr>
              <a:t>harbour</a:t>
            </a:r>
            <a:r>
              <a:rPr lang="en-US" sz="1800" b="0" i="0" u="none" strike="noStrike" baseline="0" dirty="0">
                <a:solidFill>
                  <a:srgbClr val="000000"/>
                </a:solidFill>
                <a:latin typeface="Calibri" panose="020F0502020204030204" pitchFamily="34" charset="0"/>
              </a:rPr>
              <a:t> seal pups in </a:t>
            </a:r>
            <a:r>
              <a:rPr lang="en-US" sz="1800" b="1" i="0" u="none" strike="noStrike" baseline="0" dirty="0">
                <a:solidFill>
                  <a:srgbClr val="000000"/>
                </a:solidFill>
                <a:latin typeface="Calibri" panose="020F0502020204030204" pitchFamily="34" charset="0"/>
              </a:rPr>
              <a:t>Norway </a:t>
            </a:r>
            <a:r>
              <a:rPr lang="en-US" sz="1800" b="0" i="0" u="none" strike="noStrike" baseline="0" dirty="0">
                <a:solidFill>
                  <a:srgbClr val="000000"/>
                </a:solidFill>
                <a:latin typeface="Calibri" panose="020F0502020204030204" pitchFamily="34" charset="0"/>
              </a:rPr>
              <a:t>to help determine </a:t>
            </a:r>
          </a:p>
          <a:p>
            <a:pPr algn="ctr"/>
            <a:r>
              <a:rPr lang="en-US" sz="1800" b="0" i="0" u="none" strike="noStrike" baseline="0" dirty="0">
                <a:solidFill>
                  <a:srgbClr val="000000"/>
                </a:solidFill>
                <a:latin typeface="Calibri" panose="020F0502020204030204" pitchFamily="34" charset="0"/>
              </a:rPr>
              <a:t>stock structure and propose more scientifically based management units. </a:t>
            </a:r>
            <a:endParaRPr lang="da-DK" dirty="0"/>
          </a:p>
        </p:txBody>
      </p:sp>
    </p:spTree>
    <p:extLst>
      <p:ext uri="{BB962C8B-B14F-4D97-AF65-F5344CB8AC3E}">
        <p14:creationId xmlns:p14="http://schemas.microsoft.com/office/powerpoint/2010/main" val="32568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3FAFF7E6-1F2B-4E48-AF26-FF5EFA18AA8E}"/>
              </a:ext>
            </a:extLst>
          </p:cNvPr>
          <p:cNvPicPr/>
          <p:nvPr/>
        </p:nvPicPr>
        <p:blipFill rotWithShape="1">
          <a:blip r:embed="rId2">
            <a:extLst>
              <a:ext uri="{28A0092B-C50C-407E-A947-70E740481C1C}">
                <a14:useLocalDpi xmlns:a14="http://schemas.microsoft.com/office/drawing/2010/main" val="0"/>
              </a:ext>
            </a:extLst>
          </a:blip>
          <a:srcRect t="9762" r="15445" b="911"/>
          <a:stretch/>
        </p:blipFill>
        <p:spPr bwMode="auto">
          <a:xfrm>
            <a:off x="3804920" y="274320"/>
            <a:ext cx="4323080" cy="6309360"/>
          </a:xfrm>
          <a:prstGeom prst="rect">
            <a:avLst/>
          </a:prstGeom>
          <a:noFill/>
          <a:ln>
            <a:noFill/>
          </a:ln>
          <a:extLst>
            <a:ext uri="{53640926-AAD7-44D8-BBD7-CCE9431645EC}">
              <a14:shadowObscured xmlns:a14="http://schemas.microsoft.com/office/drawing/2010/main"/>
            </a:ext>
          </a:extLst>
        </p:spPr>
      </p:pic>
      <p:sp>
        <p:nvSpPr>
          <p:cNvPr id="4" name="Ellipse 3">
            <a:extLst>
              <a:ext uri="{FF2B5EF4-FFF2-40B4-BE49-F238E27FC236}">
                <a16:creationId xmlns:a16="http://schemas.microsoft.com/office/drawing/2014/main" id="{263AC498-8C89-4A39-A550-482E827F30DF}"/>
              </a:ext>
            </a:extLst>
          </p:cNvPr>
          <p:cNvSpPr/>
          <p:nvPr/>
        </p:nvSpPr>
        <p:spPr>
          <a:xfrm>
            <a:off x="5695950" y="1057275"/>
            <a:ext cx="123825" cy="1143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id="{7021068C-E7DC-486D-99A3-7BF2FDCB68BF}"/>
              </a:ext>
            </a:extLst>
          </p:cNvPr>
          <p:cNvSpPr/>
          <p:nvPr/>
        </p:nvSpPr>
        <p:spPr>
          <a:xfrm>
            <a:off x="5695950" y="2322251"/>
            <a:ext cx="123825" cy="1143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464EC324-2F67-4520-83D4-E4FE624376B2}"/>
              </a:ext>
            </a:extLst>
          </p:cNvPr>
          <p:cNvSpPr/>
          <p:nvPr/>
        </p:nvSpPr>
        <p:spPr>
          <a:xfrm>
            <a:off x="5695950" y="1689763"/>
            <a:ext cx="123825" cy="1143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27037156-8227-4CF6-9E4C-D8C0D3BB4B02}"/>
              </a:ext>
            </a:extLst>
          </p:cNvPr>
          <p:cNvSpPr txBox="1"/>
          <p:nvPr/>
        </p:nvSpPr>
        <p:spPr>
          <a:xfrm>
            <a:off x="6096000" y="986909"/>
            <a:ext cx="1275927" cy="584775"/>
          </a:xfrm>
          <a:prstGeom prst="rect">
            <a:avLst/>
          </a:prstGeom>
          <a:noFill/>
        </p:spPr>
        <p:txBody>
          <a:bodyPr wrap="none" rtlCol="0">
            <a:spAutoFit/>
          </a:bodyPr>
          <a:lstStyle/>
          <a:p>
            <a:r>
              <a:rPr lang="en-US" sz="1600" dirty="0" err="1"/>
              <a:t>Dissapeared</a:t>
            </a:r>
            <a:r>
              <a:rPr lang="da-DK" sz="1600" dirty="0"/>
              <a:t> </a:t>
            </a:r>
          </a:p>
          <a:p>
            <a:r>
              <a:rPr lang="da-DK" sz="1600" dirty="0"/>
              <a:t>Prior to 1976</a:t>
            </a:r>
          </a:p>
        </p:txBody>
      </p:sp>
      <p:sp>
        <p:nvSpPr>
          <p:cNvPr id="8" name="Tekstfelt 7">
            <a:extLst>
              <a:ext uri="{FF2B5EF4-FFF2-40B4-BE49-F238E27FC236}">
                <a16:creationId xmlns:a16="http://schemas.microsoft.com/office/drawing/2014/main" id="{500B5CF7-257A-4FED-9DA7-8E08F68EA2D5}"/>
              </a:ext>
            </a:extLst>
          </p:cNvPr>
          <p:cNvSpPr txBox="1"/>
          <p:nvPr/>
        </p:nvSpPr>
        <p:spPr>
          <a:xfrm>
            <a:off x="6095999" y="1577636"/>
            <a:ext cx="1249573" cy="584775"/>
          </a:xfrm>
          <a:prstGeom prst="rect">
            <a:avLst/>
          </a:prstGeom>
          <a:noFill/>
        </p:spPr>
        <p:txBody>
          <a:bodyPr wrap="none" rtlCol="0">
            <a:spAutoFit/>
          </a:bodyPr>
          <a:lstStyle/>
          <a:p>
            <a:r>
              <a:rPr lang="en-US" sz="1600" dirty="0" err="1"/>
              <a:t>Dissapeared</a:t>
            </a:r>
            <a:r>
              <a:rPr lang="da-DK" sz="1600" dirty="0"/>
              <a:t> </a:t>
            </a:r>
          </a:p>
          <a:p>
            <a:r>
              <a:rPr lang="da-DK" sz="1600" dirty="0"/>
              <a:t>1976 - 1990</a:t>
            </a:r>
          </a:p>
        </p:txBody>
      </p:sp>
      <p:sp>
        <p:nvSpPr>
          <p:cNvPr id="9" name="Tekstfelt 8">
            <a:extLst>
              <a:ext uri="{FF2B5EF4-FFF2-40B4-BE49-F238E27FC236}">
                <a16:creationId xmlns:a16="http://schemas.microsoft.com/office/drawing/2014/main" id="{2BA66A7E-2FD0-46E6-84D1-09FC098DC048}"/>
              </a:ext>
            </a:extLst>
          </p:cNvPr>
          <p:cNvSpPr txBox="1"/>
          <p:nvPr/>
        </p:nvSpPr>
        <p:spPr>
          <a:xfrm>
            <a:off x="6095999" y="2210124"/>
            <a:ext cx="1168416" cy="338554"/>
          </a:xfrm>
          <a:prstGeom prst="rect">
            <a:avLst/>
          </a:prstGeom>
          <a:noFill/>
        </p:spPr>
        <p:txBody>
          <a:bodyPr wrap="square" rtlCol="0">
            <a:spAutoFit/>
          </a:bodyPr>
          <a:lstStyle/>
          <a:p>
            <a:r>
              <a:rPr lang="da-DK" sz="1600" dirty="0"/>
              <a:t>Active 1990</a:t>
            </a:r>
          </a:p>
        </p:txBody>
      </p:sp>
      <p:sp>
        <p:nvSpPr>
          <p:cNvPr id="10" name="Tekstfelt 9">
            <a:extLst>
              <a:ext uri="{FF2B5EF4-FFF2-40B4-BE49-F238E27FC236}">
                <a16:creationId xmlns:a16="http://schemas.microsoft.com/office/drawing/2014/main" id="{9D6E4267-4F7D-4CBB-81FD-E2F33310B667}"/>
              </a:ext>
            </a:extLst>
          </p:cNvPr>
          <p:cNvSpPr txBox="1"/>
          <p:nvPr/>
        </p:nvSpPr>
        <p:spPr>
          <a:xfrm>
            <a:off x="5819775" y="461338"/>
            <a:ext cx="1391728" cy="338554"/>
          </a:xfrm>
          <a:prstGeom prst="rect">
            <a:avLst/>
          </a:prstGeom>
          <a:noFill/>
        </p:spPr>
        <p:txBody>
          <a:bodyPr wrap="none" rtlCol="0">
            <a:spAutoFit/>
          </a:bodyPr>
          <a:lstStyle/>
          <a:p>
            <a:r>
              <a:rPr lang="da-DK" sz="1600" b="1" dirty="0" err="1"/>
              <a:t>Breeding</a:t>
            </a:r>
            <a:r>
              <a:rPr lang="da-DK" sz="1600" b="1" dirty="0"/>
              <a:t> Sites</a:t>
            </a:r>
          </a:p>
        </p:txBody>
      </p:sp>
    </p:spTree>
    <p:extLst>
      <p:ext uri="{BB962C8B-B14F-4D97-AF65-F5344CB8AC3E}">
        <p14:creationId xmlns:p14="http://schemas.microsoft.com/office/powerpoint/2010/main" val="117828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98C1209-50F6-48D0-896D-F30C863CED05}"/>
              </a:ext>
            </a:extLst>
          </p:cNvPr>
          <p:cNvPicPr>
            <a:picLocks noChangeAspect="1"/>
          </p:cNvPicPr>
          <p:nvPr/>
        </p:nvPicPr>
        <p:blipFill>
          <a:blip r:embed="rId2"/>
          <a:stretch>
            <a:fillRect/>
          </a:stretch>
        </p:blipFill>
        <p:spPr>
          <a:xfrm>
            <a:off x="3728497" y="315960"/>
            <a:ext cx="4580017" cy="6226080"/>
          </a:xfrm>
          <a:prstGeom prst="rect">
            <a:avLst/>
          </a:prstGeom>
        </p:spPr>
      </p:pic>
    </p:spTree>
    <p:extLst>
      <p:ext uri="{BB962C8B-B14F-4D97-AF65-F5344CB8AC3E}">
        <p14:creationId xmlns:p14="http://schemas.microsoft.com/office/powerpoint/2010/main" val="362492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98C1209-50F6-48D0-896D-F30C863CED05}"/>
              </a:ext>
            </a:extLst>
          </p:cNvPr>
          <p:cNvPicPr>
            <a:picLocks noChangeAspect="1"/>
          </p:cNvPicPr>
          <p:nvPr/>
        </p:nvPicPr>
        <p:blipFill>
          <a:blip r:embed="rId2"/>
          <a:stretch>
            <a:fillRect/>
          </a:stretch>
        </p:blipFill>
        <p:spPr>
          <a:xfrm>
            <a:off x="1881941" y="315960"/>
            <a:ext cx="4580017" cy="6226080"/>
          </a:xfrm>
          <a:prstGeom prst="rect">
            <a:avLst/>
          </a:prstGeom>
        </p:spPr>
      </p:pic>
      <p:graphicFrame>
        <p:nvGraphicFramePr>
          <p:cNvPr id="4" name="Tabel 3">
            <a:extLst>
              <a:ext uri="{FF2B5EF4-FFF2-40B4-BE49-F238E27FC236}">
                <a16:creationId xmlns:a16="http://schemas.microsoft.com/office/drawing/2014/main" id="{C9DB3A36-2DEE-4D72-A1F6-E8FCD1A2FC80}"/>
              </a:ext>
            </a:extLst>
          </p:cNvPr>
          <p:cNvGraphicFramePr>
            <a:graphicFrameLocks noGrp="1"/>
          </p:cNvGraphicFramePr>
          <p:nvPr>
            <p:extLst>
              <p:ext uri="{D42A27DB-BD31-4B8C-83A1-F6EECF244321}">
                <p14:modId xmlns:p14="http://schemas.microsoft.com/office/powerpoint/2010/main" val="3449219294"/>
              </p:ext>
            </p:extLst>
          </p:nvPr>
        </p:nvGraphicFramePr>
        <p:xfrm>
          <a:off x="6226613" y="1257116"/>
          <a:ext cx="2766468" cy="3000502"/>
        </p:xfrm>
        <a:graphic>
          <a:graphicData uri="http://schemas.openxmlformats.org/drawingml/2006/table">
            <a:tbl>
              <a:tblPr firstRow="1" firstCol="1" bandRow="1">
                <a:tableStyleId>{5C22544A-7EE6-4342-B048-85BDC9FD1C3A}</a:tableStyleId>
              </a:tblPr>
              <a:tblGrid>
                <a:gridCol w="680639">
                  <a:extLst>
                    <a:ext uri="{9D8B030D-6E8A-4147-A177-3AD203B41FA5}">
                      <a16:colId xmlns:a16="http://schemas.microsoft.com/office/drawing/2014/main" val="260334130"/>
                    </a:ext>
                  </a:extLst>
                </a:gridCol>
                <a:gridCol w="816321">
                  <a:extLst>
                    <a:ext uri="{9D8B030D-6E8A-4147-A177-3AD203B41FA5}">
                      <a16:colId xmlns:a16="http://schemas.microsoft.com/office/drawing/2014/main" val="1094982483"/>
                    </a:ext>
                  </a:extLst>
                </a:gridCol>
                <a:gridCol w="1269508">
                  <a:extLst>
                    <a:ext uri="{9D8B030D-6E8A-4147-A177-3AD203B41FA5}">
                      <a16:colId xmlns:a16="http://schemas.microsoft.com/office/drawing/2014/main" val="3972336573"/>
                    </a:ext>
                  </a:extLst>
                </a:gridCol>
              </a:tblGrid>
              <a:tr h="0">
                <a:tc>
                  <a:txBody>
                    <a:bodyPr/>
                    <a:lstStyle/>
                    <a:p>
                      <a:pPr algn="ctr">
                        <a:lnSpc>
                          <a:spcPct val="115000"/>
                        </a:lnSpc>
                        <a:spcAft>
                          <a:spcPts val="1000"/>
                        </a:spcAft>
                      </a:pPr>
                      <a:r>
                        <a:rPr lang="da-DK" sz="1200">
                          <a:effectLst/>
                        </a:rPr>
                        <a:t>Period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200">
                          <a:effectLst/>
                        </a:rPr>
                        <a:t>Max. Number seen.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200">
                          <a:effectLst/>
                        </a:rPr>
                        <a:t>References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7728205"/>
                  </a:ext>
                </a:extLst>
              </a:tr>
              <a:tr h="0">
                <a:tc>
                  <a:txBody>
                    <a:bodyPr/>
                    <a:lstStyle/>
                    <a:p>
                      <a:pPr algn="ctr">
                        <a:lnSpc>
                          <a:spcPct val="115000"/>
                        </a:lnSpc>
                        <a:spcAft>
                          <a:spcPts val="1000"/>
                        </a:spcAft>
                      </a:pPr>
                      <a:r>
                        <a:rPr lang="da-DK" sz="1100">
                          <a:effectLst/>
                        </a:rPr>
                        <a:t>Early 1960s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5-600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100">
                          <a:effectLst/>
                        </a:rPr>
                        <a:t>Teilmann and Dietz 1993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7422919"/>
                  </a:ext>
                </a:extLst>
              </a:tr>
              <a:tr h="0">
                <a:tc>
                  <a:txBody>
                    <a:bodyPr/>
                    <a:lstStyle/>
                    <a:p>
                      <a:pPr algn="ctr">
                        <a:lnSpc>
                          <a:spcPct val="115000"/>
                        </a:lnSpc>
                        <a:spcAft>
                          <a:spcPts val="1000"/>
                        </a:spcAft>
                      </a:pPr>
                      <a:r>
                        <a:rPr lang="da-DK" sz="1100">
                          <a:effectLst/>
                        </a:rPr>
                        <a:t>1995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Lisborg et al. 1999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5985060"/>
                  </a:ext>
                </a:extLst>
              </a:tr>
              <a:tr h="0">
                <a:tc>
                  <a:txBody>
                    <a:bodyPr/>
                    <a:lstStyle/>
                    <a:p>
                      <a:pPr algn="ctr">
                        <a:lnSpc>
                          <a:spcPct val="115000"/>
                        </a:lnSpc>
                        <a:spcAft>
                          <a:spcPts val="1000"/>
                        </a:spcAft>
                      </a:pPr>
                      <a:r>
                        <a:rPr lang="da-DK" sz="1100">
                          <a:effectLst/>
                        </a:rPr>
                        <a:t>1996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Lisborg et al. 1999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7749453"/>
                  </a:ext>
                </a:extLst>
              </a:tr>
              <a:tr h="0">
                <a:tc>
                  <a:txBody>
                    <a:bodyPr/>
                    <a:lstStyle/>
                    <a:p>
                      <a:pPr algn="ctr">
                        <a:lnSpc>
                          <a:spcPct val="115000"/>
                        </a:lnSpc>
                        <a:spcAft>
                          <a:spcPts val="1000"/>
                        </a:spcAft>
                      </a:pPr>
                      <a:r>
                        <a:rPr lang="da-DK" sz="1100">
                          <a:effectLst/>
                        </a:rPr>
                        <a:t>1997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Lisborg et al. 1999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3168769"/>
                  </a:ext>
                </a:extLst>
              </a:tr>
              <a:tr h="0">
                <a:tc>
                  <a:txBody>
                    <a:bodyPr/>
                    <a:lstStyle/>
                    <a:p>
                      <a:pPr algn="ctr">
                        <a:lnSpc>
                          <a:spcPct val="115000"/>
                        </a:lnSpc>
                        <a:spcAft>
                          <a:spcPts val="1000"/>
                        </a:spcAft>
                      </a:pPr>
                      <a:r>
                        <a:rPr lang="da-DK" sz="1100">
                          <a:effectLst/>
                        </a:rPr>
                        <a:t>2009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100" dirty="0">
                          <a:effectLst/>
                        </a:rPr>
                        <a:t>Pers. Com.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3051793"/>
                  </a:ext>
                </a:extLst>
              </a:tr>
              <a:tr h="0">
                <a:tc>
                  <a:txBody>
                    <a:bodyPr/>
                    <a:lstStyle/>
                    <a:p>
                      <a:pPr algn="ctr">
                        <a:lnSpc>
                          <a:spcPct val="115000"/>
                        </a:lnSpc>
                        <a:spcAft>
                          <a:spcPts val="1000"/>
                        </a:spcAft>
                      </a:pPr>
                      <a:r>
                        <a:rPr lang="da-DK" sz="1100">
                          <a:effectLst/>
                        </a:rPr>
                        <a:t>2010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dirty="0">
                          <a:effectLst/>
                        </a:rPr>
                        <a:t>Rosing-Asvid</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8108340"/>
                  </a:ext>
                </a:extLst>
              </a:tr>
              <a:tr h="0">
                <a:tc>
                  <a:txBody>
                    <a:bodyPr/>
                    <a:lstStyle/>
                    <a:p>
                      <a:pPr algn="ctr">
                        <a:lnSpc>
                          <a:spcPct val="115000"/>
                        </a:lnSpc>
                        <a:spcAft>
                          <a:spcPts val="1000"/>
                        </a:spcAft>
                      </a:pPr>
                      <a:r>
                        <a:rPr lang="da-DK" sz="1100">
                          <a:effectLst/>
                        </a:rPr>
                        <a:t>2011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100" dirty="0">
                          <a:effectLst/>
                        </a:rPr>
                        <a:t>Pers. Com.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6415436"/>
                  </a:ext>
                </a:extLst>
              </a:tr>
              <a:tr h="0">
                <a:tc>
                  <a:txBody>
                    <a:bodyPr/>
                    <a:lstStyle/>
                    <a:p>
                      <a:pPr algn="ctr">
                        <a:lnSpc>
                          <a:spcPct val="115000"/>
                        </a:lnSpc>
                        <a:spcAft>
                          <a:spcPts val="1000"/>
                        </a:spcAft>
                      </a:pPr>
                      <a:r>
                        <a:rPr lang="da-DK" sz="1100">
                          <a:effectLst/>
                        </a:rPr>
                        <a:t>2013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5 (2 pups)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 (intervievs Kangaamiut).</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0032970"/>
                  </a:ext>
                </a:extLst>
              </a:tr>
              <a:tr h="0">
                <a:tc>
                  <a:txBody>
                    <a:bodyPr/>
                    <a:lstStyle/>
                    <a:p>
                      <a:pPr algn="ctr">
                        <a:lnSpc>
                          <a:spcPct val="115000"/>
                        </a:lnSpc>
                        <a:spcAft>
                          <a:spcPts val="1000"/>
                        </a:spcAft>
                      </a:pPr>
                      <a:r>
                        <a:rPr lang="da-DK" sz="1100">
                          <a:effectLst/>
                        </a:rPr>
                        <a:t>2018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5 (2 pups)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Current monitoring</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8185949"/>
                  </a:ext>
                </a:extLst>
              </a:tr>
              <a:tr h="0">
                <a:tc>
                  <a:txBody>
                    <a:bodyPr/>
                    <a:lstStyle/>
                    <a:p>
                      <a:pPr algn="ctr">
                        <a:lnSpc>
                          <a:spcPct val="115000"/>
                        </a:lnSpc>
                        <a:spcAft>
                          <a:spcPts val="1000"/>
                        </a:spcAft>
                      </a:pPr>
                      <a:r>
                        <a:rPr lang="da-DK" sz="1100">
                          <a:effectLst/>
                        </a:rPr>
                        <a:t>2019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3 (1 pup)</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Current monitoring</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092494"/>
                  </a:ext>
                </a:extLst>
              </a:tr>
              <a:tr h="0">
                <a:tc>
                  <a:txBody>
                    <a:bodyPr/>
                    <a:lstStyle/>
                    <a:p>
                      <a:pPr algn="ctr">
                        <a:lnSpc>
                          <a:spcPct val="115000"/>
                        </a:lnSpc>
                        <a:spcAft>
                          <a:spcPts val="1000"/>
                        </a:spcAft>
                      </a:pPr>
                      <a:r>
                        <a:rPr lang="da-DK" sz="1100">
                          <a:effectLst/>
                        </a:rPr>
                        <a:t>2020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a:effectLst/>
                        </a:rPr>
                        <a:t>3 (1 pup)</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a-DK" sz="1100" dirty="0" err="1">
                          <a:effectLst/>
                        </a:rPr>
                        <a:t>Current</a:t>
                      </a:r>
                      <a:r>
                        <a:rPr lang="da-DK" sz="1100" dirty="0">
                          <a:effectLst/>
                        </a:rPr>
                        <a:t> </a:t>
                      </a:r>
                      <a:r>
                        <a:rPr lang="da-DK" sz="1100" dirty="0" err="1">
                          <a:effectLst/>
                        </a:rPr>
                        <a:t>monitoring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0548491"/>
                  </a:ext>
                </a:extLst>
              </a:tr>
            </a:tbl>
          </a:graphicData>
        </a:graphic>
      </p:graphicFrame>
      <p:cxnSp>
        <p:nvCxnSpPr>
          <p:cNvPr id="6" name="Lige pilforbindelse 5">
            <a:extLst>
              <a:ext uri="{FF2B5EF4-FFF2-40B4-BE49-F238E27FC236}">
                <a16:creationId xmlns:a16="http://schemas.microsoft.com/office/drawing/2014/main" id="{417284B2-F04E-4644-B543-7CC09B6EDF4A}"/>
              </a:ext>
            </a:extLst>
          </p:cNvPr>
          <p:cNvCxnSpPr>
            <a:cxnSpLocks/>
          </p:cNvCxnSpPr>
          <p:nvPr/>
        </p:nvCxnSpPr>
        <p:spPr>
          <a:xfrm flipH="1">
            <a:off x="3630968" y="2769833"/>
            <a:ext cx="2465032" cy="292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873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B6563C956ACD4BA11800481603AD04" ma:contentTypeVersion="15" ma:contentTypeDescription="Create a new document." ma:contentTypeScope="" ma:versionID="8a83bd32f78b993a555dde21fc49c791">
  <xsd:schema xmlns:xsd="http://www.w3.org/2001/XMLSchema" xmlns:xs="http://www.w3.org/2001/XMLSchema" xmlns:p="http://schemas.microsoft.com/office/2006/metadata/properties" xmlns:ns1="http://schemas.microsoft.com/sharepoint/v3" xmlns:ns2="f77bcf21-8253-4cc3-8c40-41b0972828a8" xmlns:ns3="1f086e5d-0caa-479e-bdbd-34b51f632aa6" targetNamespace="http://schemas.microsoft.com/office/2006/metadata/properties" ma:root="true" ma:fieldsID="27a2997699c053e75efd32a1779788fa" ns1:_="" ns2:_="" ns3:_="">
    <xsd:import namespace="http://schemas.microsoft.com/sharepoint/v3"/>
    <xsd:import namespace="f77bcf21-8253-4cc3-8c40-41b0972828a8"/>
    <xsd:import namespace="1f086e5d-0caa-479e-bdbd-34b51f632aa6"/>
    <xsd:element name="properties">
      <xsd:complexType>
        <xsd:sequence>
          <xsd:element name="documentManagement">
            <xsd:complexType>
              <xsd:all>
                <xsd:element ref="ns1:_dlc_ExpireDateSaved" minOccurs="0"/>
                <xsd:element ref="ns1:_dlc_ExpireDate" minOccurs="0"/>
                <xsd:element ref="ns1:_dlc_Exempt"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8" nillable="true" ma:displayName="Original Expiration Date" ma:hidden="true" ma:internalName="_dlc_ExpireDateSaved" ma:readOnly="true">
      <xsd:simpleType>
        <xsd:restriction base="dms:DateTime"/>
      </xsd:simpleType>
    </xsd:element>
    <xsd:element name="_dlc_ExpireDate" ma:index="9" nillable="true" ma:displayName="Expiration Date" ma:hidden="true" ma:internalName="_dlc_ExpireDate" ma:readOnly="true">
      <xsd:simpleType>
        <xsd:restriction base="dms:DateTime"/>
      </xsd:simpleType>
    </xsd:element>
    <xsd:element name="_dlc_Exempt" ma:index="1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7bcf21-8253-4cc3-8c40-41b0972828a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086e5d-0caa-479e-bdbd-34b51f632aa6"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0FF2C8-75ED-43CC-A271-D3B0708CE17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1150207-83F6-45C1-AE5A-3FDC85891F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7bcf21-8253-4cc3-8c40-41b0972828a8"/>
    <ds:schemaRef ds:uri="1f086e5d-0caa-479e-bdbd-34b51f632a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3EE38A-38B2-4051-99A2-485004D84E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4555</TotalTime>
  <Words>575</Words>
  <Application>Microsoft Macintosh PowerPoint</Application>
  <PresentationFormat>Grand écran</PresentationFormat>
  <Paragraphs>122</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Light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Aqqalu Rosing-Asvid</dc:creator>
  <cp:lastModifiedBy>Mana Elise Tugend</cp:lastModifiedBy>
  <cp:revision>170</cp:revision>
  <dcterms:created xsi:type="dcterms:W3CDTF">2020-03-05T12:08:37Z</dcterms:created>
  <dcterms:modified xsi:type="dcterms:W3CDTF">2021-03-26T11:31:42Z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
  </property>
  <property fmtid="{D5CDD505-2E9C-101B-9397-08002B2CF9AE}" pid="3" name="ContentTypeId">
    <vt:lpwstr>0x0101009FB6563C956ACD4BA11800481603AD04</vt:lpwstr>
  </property>
  <property fmtid="{D5CDD505-2E9C-101B-9397-08002B2CF9AE}" pid="4" name="ItemRetentionFormula">
    <vt:lpwstr/>
  </property>
</Properties>
</file>