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0"/>
  </p:notesMasterIdLst>
  <p:sldIdLst>
    <p:sldId id="305" r:id="rId5"/>
    <p:sldId id="304" r:id="rId6"/>
    <p:sldId id="318" r:id="rId7"/>
    <p:sldId id="306" r:id="rId8"/>
    <p:sldId id="307" r:id="rId9"/>
    <p:sldId id="308" r:id="rId10"/>
    <p:sldId id="320" r:id="rId11"/>
    <p:sldId id="322" r:id="rId12"/>
    <p:sldId id="321" r:id="rId13"/>
    <p:sldId id="323" r:id="rId14"/>
    <p:sldId id="310" r:id="rId15"/>
    <p:sldId id="311" r:id="rId16"/>
    <p:sldId id="314" r:id="rId17"/>
    <p:sldId id="316" r:id="rId18"/>
    <p:sldId id="31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80"/>
    <a:srgbClr val="306672"/>
    <a:srgbClr val="006666"/>
    <a:srgbClr val="33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8014" autoAdjust="0"/>
    <p:restoredTop sz="93817" autoAdjust="0"/>
  </p:normalViewPr>
  <p:slideViewPr>
    <p:cSldViewPr snapToGrid="0">
      <p:cViewPr varScale="1">
        <p:scale>
          <a:sx n="82" d="100"/>
          <a:sy n="82" d="100"/>
        </p:scale>
        <p:origin x="586" y="3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27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AF3B9C-F0B6-4208-8CEB-4CFD7CB4EEFC}" type="datetimeFigureOut">
              <a:rPr lang="en-GB" smtClean="0"/>
              <a:t>07/04/2021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7771F0-E641-42B1-ACB3-E8CB227970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5204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03EAA-2826-4783-BEDB-52DBCA16EC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6B883B-CFE5-4292-B918-E875056E03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C05317E-3CB4-4C41-881F-8B70BA9E98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0588" y="5976937"/>
            <a:ext cx="1053299" cy="739775"/>
          </a:xfrm>
          <a:prstGeom prst="rect">
            <a:avLst/>
          </a:prstGeom>
        </p:spPr>
      </p:pic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2A7A7E02-313C-48EE-B547-001CBA2B9DCC}"/>
              </a:ext>
            </a:extLst>
          </p:cNvPr>
          <p:cNvSpPr txBox="1">
            <a:spLocks/>
          </p:cNvSpPr>
          <p:nvPr userDrawn="1"/>
        </p:nvSpPr>
        <p:spPr>
          <a:xfrm>
            <a:off x="8899073" y="6164261"/>
            <a:ext cx="21015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i="1" dirty="0"/>
              <a:t>NAMMCO Annual Meeting 28</a:t>
            </a:r>
          </a:p>
          <a:p>
            <a:r>
              <a:rPr lang="en-GB" i="1" dirty="0"/>
              <a:t>22–25 March 2021</a:t>
            </a:r>
          </a:p>
        </p:txBody>
      </p:sp>
    </p:spTree>
    <p:extLst>
      <p:ext uri="{BB962C8B-B14F-4D97-AF65-F5344CB8AC3E}">
        <p14:creationId xmlns:p14="http://schemas.microsoft.com/office/powerpoint/2010/main" val="2833456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1F3EB-3003-43E0-A2D6-C7DF6E484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B4A041-4092-46B3-B2AD-B8383476C5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3032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CD0BF50-D172-4EE3-A5E0-5CB80CFA4A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3AB556-67CE-49DD-B2A8-E0874183BD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5792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68051-E2E7-4EBD-9312-53FBBC864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37F279-BD2E-40F5-9D86-4E97123606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531A42-7C51-4F8A-9C8A-A6C1D5171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99073" y="6264275"/>
            <a:ext cx="2101515" cy="365125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NAMMCO Annual Meeting 28</a:t>
            </a:r>
          </a:p>
          <a:p>
            <a:r>
              <a:rPr lang="en-GB" dirty="0"/>
              <a:t>22–25 March 2021</a:t>
            </a:r>
          </a:p>
        </p:txBody>
      </p:sp>
      <p:pic>
        <p:nvPicPr>
          <p:cNvPr id="8" name="Picture 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E77709D-EBE1-4DB1-9C4A-0F10C18B32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0588" y="5976937"/>
            <a:ext cx="1053299" cy="73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274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DF2B2-EED5-4518-A043-7B9379FFC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956F2D-BFBC-4B90-813D-D56DC3B8CC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DA9B51B-485F-4FAB-ADFB-E5172B2F01B3}"/>
              </a:ext>
            </a:extLst>
          </p:cNvPr>
          <p:cNvSpPr/>
          <p:nvPr userDrawn="1"/>
        </p:nvSpPr>
        <p:spPr>
          <a:xfrm>
            <a:off x="11055015" y="6124074"/>
            <a:ext cx="934453" cy="597401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5353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6CF8C-1B04-4C5D-A7CB-979A86D59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6B3C33-0EFE-4C63-8A0C-84D7110F2A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0D7104-C2A9-4F80-A56C-3B905F4FC8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1D27B7B-8179-4FC4-AD6B-809F82DE3FE4}"/>
              </a:ext>
            </a:extLst>
          </p:cNvPr>
          <p:cNvSpPr/>
          <p:nvPr userDrawn="1"/>
        </p:nvSpPr>
        <p:spPr>
          <a:xfrm>
            <a:off x="11055015" y="6124074"/>
            <a:ext cx="934453" cy="597401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8114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442AA-59C7-480A-A697-550CB9614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B0913D-77F7-4D17-A324-713B3AAA33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B594FC-F375-4DC3-9160-0C06C57519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5D6C2B-61DE-4CEA-A975-1EC02575E5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8F9DFE2-07CF-49E7-848D-1BAB62299F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3517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58EC2-B208-4853-A9A7-5C54A01A2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0099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6901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D2CB2C-E9C9-45E6-9CB3-4097556A6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42512C-22C0-46B3-93F8-583BA77B4F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E8C2AA-9529-4B63-9F4B-272ED1A870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61856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17DE9-56AB-4158-AD0B-3196A1AD6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5B7179C-0DD5-4F35-8BEB-2C3332D7A2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93C818-1A68-42FD-A1DB-4DDC146303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1662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066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2B07EF9-9033-4C80-985F-FD872DC73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162F12-3412-47F3-85F8-7868A67E5B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193A85D-6212-42E5-B7EF-0678C6B06F1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0588" y="5976937"/>
            <a:ext cx="1053299" cy="739775"/>
          </a:xfrm>
          <a:prstGeom prst="rect">
            <a:avLst/>
          </a:prstGeom>
        </p:spPr>
      </p:pic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0115A0F-1DF4-4D3D-BCFF-E0D826F46B5B}"/>
              </a:ext>
            </a:extLst>
          </p:cNvPr>
          <p:cNvSpPr txBox="1">
            <a:spLocks/>
          </p:cNvSpPr>
          <p:nvPr userDrawn="1"/>
        </p:nvSpPr>
        <p:spPr>
          <a:xfrm>
            <a:off x="8899073" y="6164261"/>
            <a:ext cx="21015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i="1" dirty="0"/>
              <a:t>NAMMCO Annual Meeting 28</a:t>
            </a:r>
          </a:p>
          <a:p>
            <a:r>
              <a:rPr lang="en-GB" i="1" dirty="0"/>
              <a:t>22–25 March 2021</a:t>
            </a:r>
          </a:p>
        </p:txBody>
      </p:sp>
    </p:spTree>
    <p:extLst>
      <p:ext uri="{BB962C8B-B14F-4D97-AF65-F5344CB8AC3E}">
        <p14:creationId xmlns:p14="http://schemas.microsoft.com/office/powerpoint/2010/main" val="18064667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9" name="Rectangle 95">
            <a:extLst>
              <a:ext uri="{FF2B5EF4-FFF2-40B4-BE49-F238E27FC236}">
                <a16:creationId xmlns:a16="http://schemas.microsoft.com/office/drawing/2014/main" id="{6F828D28-8E09-41CC-8229-3070B5467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6FB05373-BD6B-494C-8EBF-22204F308EB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/>
          <a:stretch/>
        </p:blipFill>
        <p:spPr>
          <a:xfrm>
            <a:off x="20" y="227"/>
            <a:ext cx="12191675" cy="6858000"/>
          </a:xfrm>
          <a:prstGeom prst="rect">
            <a:avLst/>
          </a:prstGeom>
        </p:spPr>
      </p:pic>
      <p:sp>
        <p:nvSpPr>
          <p:cNvPr id="98" name="Rectangle 97">
            <a:extLst>
              <a:ext uri="{FF2B5EF4-FFF2-40B4-BE49-F238E27FC236}">
                <a16:creationId xmlns:a16="http://schemas.microsoft.com/office/drawing/2014/main" id="{D5B012D8-7F27-4758-9AC6-C889B154BD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103377" y="1100316"/>
            <a:ext cx="6858003" cy="4657347"/>
          </a:xfrm>
          <a:prstGeom prst="rect">
            <a:avLst/>
          </a:prstGeom>
          <a:gradFill flip="none" rotWithShape="1">
            <a:gsLst>
              <a:gs pos="48000">
                <a:srgbClr val="000000">
                  <a:alpha val="24000"/>
                </a:srgbClr>
              </a:gs>
              <a:gs pos="85000">
                <a:srgbClr val="000000">
                  <a:alpha val="45000"/>
                </a:srgbClr>
              </a:gs>
              <a:gs pos="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BB80FA-D2BB-42C0-B3BB-1CE4FD06F2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6" y="643467"/>
            <a:ext cx="5452529" cy="3569242"/>
          </a:xfrm>
        </p:spPr>
        <p:txBody>
          <a:bodyPr anchor="t">
            <a:normAutofit/>
          </a:bodyPr>
          <a:lstStyle/>
          <a:p>
            <a:pPr algn="l"/>
            <a:r>
              <a:rPr lang="en-GB" sz="5200">
                <a:solidFill>
                  <a:srgbClr val="FFFFFF"/>
                </a:solidFill>
              </a:rPr>
              <a:t>Committee on Hunting Methods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6DAF3F-8EED-4FC9-BED5-257AE79B15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66" y="4551037"/>
            <a:ext cx="5449479" cy="1578054"/>
          </a:xfrm>
        </p:spPr>
        <p:txBody>
          <a:bodyPr anchor="b">
            <a:normAutofit/>
          </a:bodyPr>
          <a:lstStyle/>
          <a:p>
            <a:pPr algn="l"/>
            <a:r>
              <a:rPr lang="en-GB">
                <a:solidFill>
                  <a:srgbClr val="FFFFFF"/>
                </a:solidFill>
              </a:rPr>
              <a:t>Kathrine A. Ryeng (NO)</a:t>
            </a:r>
          </a:p>
          <a:p>
            <a:pPr algn="l"/>
            <a:r>
              <a:rPr lang="en-GB" i="1">
                <a:solidFill>
                  <a:srgbClr val="FFFFFF"/>
                </a:solidFill>
              </a:rPr>
              <a:t>Chair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4063B759-00FC-46D1-9898-8E8625268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40187" y="2206184"/>
            <a:ext cx="6858003" cy="2445624"/>
          </a:xfrm>
          <a:prstGeom prst="rect">
            <a:avLst/>
          </a:prstGeom>
          <a:gradFill flip="none" rotWithShape="1">
            <a:gsLst>
              <a:gs pos="48000">
                <a:srgbClr val="000000">
                  <a:alpha val="24000"/>
                </a:srgbClr>
              </a:gs>
              <a:gs pos="85000">
                <a:srgbClr val="000000">
                  <a:alpha val="45000"/>
                </a:srgbClr>
              </a:gs>
              <a:gs pos="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7B11DE46-05A0-4BB6-B006-2A6623BFC91B}"/>
              </a:ext>
            </a:extLst>
          </p:cNvPr>
          <p:cNvSpPr txBox="1"/>
          <p:nvPr/>
        </p:nvSpPr>
        <p:spPr>
          <a:xfrm>
            <a:off x="10133983" y="6442501"/>
            <a:ext cx="9180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nb-NO" sz="1200" dirty="0">
                <a:latin typeface="Gill Sans MT Condensed" panose="020B0506020104020203" pitchFamily="34" charset="0"/>
              </a:rPr>
              <a:t>Photo: KA Ryeng</a:t>
            </a:r>
          </a:p>
        </p:txBody>
      </p:sp>
    </p:spTree>
    <p:extLst>
      <p:ext uri="{BB962C8B-B14F-4D97-AF65-F5344CB8AC3E}">
        <p14:creationId xmlns:p14="http://schemas.microsoft.com/office/powerpoint/2010/main" val="5249360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9EE1C6F-F6D4-4318-A3AD-18B255926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cap="all" dirty="0"/>
              <a:t>2.2 INSTRUCTION videos for marine mammal hunters</a:t>
            </a:r>
            <a:endParaRPr lang="nb-NO" sz="3200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CD9C3EA-C726-4FC0-A5B7-50041C3235D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/>
              <a:t>Main steps: </a:t>
            </a:r>
          </a:p>
          <a:p>
            <a:pPr marL="0" indent="0">
              <a:buNone/>
            </a:pPr>
            <a:r>
              <a:rPr lang="en-US" sz="2000" dirty="0"/>
              <a:t>• Identify and contract film producer </a:t>
            </a:r>
          </a:p>
          <a:p>
            <a:pPr marL="0" indent="0">
              <a:buNone/>
            </a:pPr>
            <a:r>
              <a:rPr lang="en-US" sz="2000" dirty="0"/>
              <a:t>• Identify and contact whaling vessel </a:t>
            </a:r>
          </a:p>
          <a:p>
            <a:pPr marL="0" indent="0">
              <a:buNone/>
            </a:pPr>
            <a:r>
              <a:rPr lang="en-US" sz="2000" dirty="0"/>
              <a:t>• Develop screenplay </a:t>
            </a:r>
          </a:p>
          <a:p>
            <a:pPr marL="0" indent="0">
              <a:buNone/>
            </a:pPr>
            <a:r>
              <a:rPr lang="en-US" sz="2000" dirty="0"/>
              <a:t>• Filming on board vessel </a:t>
            </a:r>
          </a:p>
          <a:p>
            <a:pPr marL="0" indent="0">
              <a:buNone/>
            </a:pPr>
            <a:r>
              <a:rPr lang="en-US" sz="2000" dirty="0"/>
              <a:t>• Editing in studio </a:t>
            </a:r>
          </a:p>
          <a:p>
            <a:pPr marL="0" indent="0">
              <a:buNone/>
            </a:pPr>
            <a:r>
              <a:rPr lang="en-US" sz="2000" dirty="0"/>
              <a:t>• Screening of preliminary video by the CHM and selected hunter(s) </a:t>
            </a:r>
          </a:p>
          <a:p>
            <a:pPr marL="0" indent="0">
              <a:buNone/>
            </a:pPr>
            <a:r>
              <a:rPr lang="en-US" sz="2000" dirty="0"/>
              <a:t>• </a:t>
            </a:r>
            <a:r>
              <a:rPr lang="en-US" sz="2000" dirty="0" err="1"/>
              <a:t>Finalising</a:t>
            </a:r>
            <a:r>
              <a:rPr lang="en-US" sz="2000" dirty="0"/>
              <a:t> the video </a:t>
            </a:r>
          </a:p>
          <a:p>
            <a:pPr marL="0" indent="0">
              <a:buNone/>
            </a:pPr>
            <a:r>
              <a:rPr lang="en-US" sz="2000" dirty="0"/>
              <a:t>Preliminary budget frame NOK 150,000, including unforeseen expenditure of NOK 30,000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2BAE9C53-D689-447B-9456-4CCF9DFDCA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9196" y="3429000"/>
            <a:ext cx="5011248" cy="2032458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3A235859-E495-4C01-9354-3582470BED6C}"/>
              </a:ext>
            </a:extLst>
          </p:cNvPr>
          <p:cNvSpPr/>
          <p:nvPr/>
        </p:nvSpPr>
        <p:spPr>
          <a:xfrm>
            <a:off x="6172200" y="5461458"/>
            <a:ext cx="5181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i="1" dirty="0">
                <a:latin typeface="Calibri" panose="020F0502020204030204" pitchFamily="34" charset="0"/>
              </a:rPr>
              <a:t>50 mm Kongsberg hvalkanon med harpun og Hvalgranat–99 klar til skudd</a:t>
            </a:r>
            <a:endParaRPr lang="nb-NO" dirty="0">
              <a:latin typeface="Calibri" panose="020F0502020204030204" pitchFamily="34" charset="0"/>
            </a:endParaRPr>
          </a:p>
          <a:p>
            <a:r>
              <a:rPr lang="nb-NO" i="1" dirty="0">
                <a:latin typeface="Calibri" panose="020F0502020204030204" pitchFamily="34" charset="0"/>
              </a:rPr>
              <a:t>Foto: </a:t>
            </a:r>
            <a:r>
              <a:rPr lang="nb-NO" i="1" dirty="0" err="1">
                <a:latin typeface="Calibri" panose="020F0502020204030204" pitchFamily="34" charset="0"/>
              </a:rPr>
              <a:t>Björgvin</a:t>
            </a:r>
            <a:r>
              <a:rPr lang="nb-NO" i="1" dirty="0">
                <a:latin typeface="Calibri" panose="020F0502020204030204" pitchFamily="34" charset="0"/>
              </a:rPr>
              <a:t> </a:t>
            </a:r>
            <a:r>
              <a:rPr lang="nb-NO" i="1" dirty="0" err="1">
                <a:latin typeface="Calibri" panose="020F0502020204030204" pitchFamily="34" charset="0"/>
              </a:rPr>
              <a:t>Guðmundsson</a:t>
            </a:r>
            <a:r>
              <a:rPr lang="nb-NO" i="1" dirty="0">
                <a:latin typeface="Calibri" panose="020F0502020204030204" pitchFamily="34" charset="0"/>
              </a:rPr>
              <a:t> </a:t>
            </a:r>
            <a:endParaRPr lang="nb-NO" dirty="0"/>
          </a:p>
        </p:txBody>
      </p:sp>
      <p:pic>
        <p:nvPicPr>
          <p:cNvPr id="6" name="Picture 2" descr="4 reasons why you should use instructional videos | One Productions">
            <a:extLst>
              <a:ext uri="{FF2B5EF4-FFF2-40B4-BE49-F238E27FC236}">
                <a16:creationId xmlns:a16="http://schemas.microsoft.com/office/drawing/2014/main" id="{EF8CE77A-BFB1-4DCF-B3F9-1496C0268E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196" y="1857493"/>
            <a:ext cx="1564522" cy="1571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0184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24B0988-1572-428A-9F1E-52A5CC168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cap="all" dirty="0"/>
              <a:t>2.3 Including presentations from hunters in the COMMITTEE meetings  </a:t>
            </a:r>
            <a:endParaRPr lang="nb-NO" sz="3600" b="1" cap="all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27D8252-A4BC-4FEA-8E91-2180FC1843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687319" cy="4351338"/>
          </a:xfrm>
        </p:spPr>
        <p:txBody>
          <a:bodyPr>
            <a:normAutofit fontScale="55000" lnSpcReduction="20000"/>
          </a:bodyPr>
          <a:lstStyle/>
          <a:p>
            <a:r>
              <a:rPr lang="en-GB" dirty="0"/>
              <a:t>The CHM noted that </a:t>
            </a:r>
          </a:p>
          <a:p>
            <a:pPr lvl="1"/>
            <a:r>
              <a:rPr lang="en-GB" dirty="0"/>
              <a:t>the online meeting platforms represented an interesting avenue for new ways of acquiring information and conducting meetings</a:t>
            </a:r>
          </a:p>
          <a:p>
            <a:pPr lvl="1"/>
            <a:r>
              <a:rPr lang="en-GB" dirty="0"/>
              <a:t>a wealth of information is available in reports from Workshops and Expert Group meetings on hunting methods</a:t>
            </a:r>
          </a:p>
          <a:p>
            <a:pPr lvl="1"/>
            <a:r>
              <a:rPr lang="en-GB" dirty="0"/>
              <a:t>it might be particularly helpful for new members to learn how hunts are being carried out directly from hunters</a:t>
            </a:r>
          </a:p>
          <a:p>
            <a:r>
              <a:rPr lang="en-GB" dirty="0"/>
              <a:t>The CHM agreed to </a:t>
            </a:r>
          </a:p>
          <a:p>
            <a:pPr lvl="1"/>
            <a:r>
              <a:rPr lang="en-GB" dirty="0"/>
              <a:t>invite hunters from different hunt to share their expertise on a particular hunt during online CHM meetings</a:t>
            </a:r>
          </a:p>
          <a:p>
            <a:r>
              <a:rPr lang="en-GB" dirty="0"/>
              <a:t>It was acknowledged that it might not be feasible to get input from all hunts taking place in NAMMCO due to technical and translation challenges </a:t>
            </a:r>
          </a:p>
          <a:p>
            <a:r>
              <a:rPr lang="en-GB" dirty="0"/>
              <a:t>It was agreed that Norway be tasked with identifying a hunter to present either sealing or whaling operations at either the next, or a special meeting</a:t>
            </a:r>
            <a:endParaRPr lang="nb-NO" dirty="0"/>
          </a:p>
        </p:txBody>
      </p:sp>
      <p:pic>
        <p:nvPicPr>
          <p:cNvPr id="6" name="Bilde 5" descr="Et bilde som inneholder snø, utendørs, natur&#10;&#10;Automatisk generert beskrivelse">
            <a:extLst>
              <a:ext uri="{FF2B5EF4-FFF2-40B4-BE49-F238E27FC236}">
                <a16:creationId xmlns:a16="http://schemas.microsoft.com/office/drawing/2014/main" id="{6E24B695-2884-4F71-AF72-989E56C7C2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5974" y="1929488"/>
            <a:ext cx="6445101" cy="3625369"/>
          </a:xfrm>
          <a:prstGeom prst="rect">
            <a:avLst/>
          </a:prstGeom>
        </p:spPr>
      </p:pic>
      <p:sp>
        <p:nvSpPr>
          <p:cNvPr id="7" name="TekstSylinder 4">
            <a:extLst>
              <a:ext uri="{FF2B5EF4-FFF2-40B4-BE49-F238E27FC236}">
                <a16:creationId xmlns:a16="http://schemas.microsoft.com/office/drawing/2014/main" id="{5565F24D-5829-4777-9798-0EBB91EA2B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3043" y="5245201"/>
            <a:ext cx="121571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nb-NO" altLang="nb-NO" sz="1200" dirty="0">
                <a:latin typeface="Gill Sans MT Condensed" pitchFamily="34" charset="0"/>
              </a:rPr>
              <a:t>Photo: KA Ryeng</a:t>
            </a:r>
          </a:p>
        </p:txBody>
      </p:sp>
    </p:spTree>
    <p:extLst>
      <p:ext uri="{BB962C8B-B14F-4D97-AF65-F5344CB8AC3E}">
        <p14:creationId xmlns:p14="http://schemas.microsoft.com/office/powerpoint/2010/main" val="3052698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4B924B4-9A4C-43C2-8EE1-C9D9A6511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cap="all" dirty="0"/>
              <a:t>2.4 ACTIVE RECOMMENDATIONS AND FOLLOW UP</a:t>
            </a:r>
            <a:endParaRPr lang="nb-NO" sz="3600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2F1EFEF-982D-4A51-A0F8-6B9250B9BC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956110" cy="4351338"/>
          </a:xfrm>
        </p:spPr>
        <p:txBody>
          <a:bodyPr>
            <a:normAutofit fontScale="55000" lnSpcReduction="20000"/>
          </a:bodyPr>
          <a:lstStyle/>
          <a:p>
            <a:r>
              <a:rPr lang="en-GB" sz="2900" dirty="0"/>
              <a:t>Recommendations to member countries from all Expert Group meetings and Workshops organised by the committee since 1999 has been compiled, including member country responses</a:t>
            </a:r>
          </a:p>
          <a:p>
            <a:r>
              <a:rPr lang="en-GB" sz="2900" dirty="0"/>
              <a:t>The CHM has concluded a review process of these recommendations, identifying recommendations that were completed/closed and active ones</a:t>
            </a:r>
          </a:p>
          <a:p>
            <a:r>
              <a:rPr lang="en-GB" sz="2900" dirty="0"/>
              <a:t>Within the remaining active recommendations, the following overall categories have been identified: </a:t>
            </a:r>
            <a:endParaRPr lang="nb-NO" sz="2900" dirty="0"/>
          </a:p>
          <a:p>
            <a:pPr lvl="1"/>
            <a:r>
              <a:rPr lang="en-GB" sz="2900" dirty="0"/>
              <a:t>Recommendations pertaining to struck and lost issues, </a:t>
            </a:r>
            <a:endParaRPr lang="nb-NO" sz="2900" dirty="0"/>
          </a:p>
          <a:p>
            <a:pPr lvl="1"/>
            <a:r>
              <a:rPr lang="en-GB" sz="2900" dirty="0"/>
              <a:t>Recommendations pertaining to the municipal rifle hunt in Greenland, </a:t>
            </a:r>
            <a:endParaRPr lang="nb-NO" sz="2900" dirty="0"/>
          </a:p>
          <a:p>
            <a:pPr lvl="1"/>
            <a:r>
              <a:rPr lang="en-GB" sz="2900" dirty="0"/>
              <a:t>Recommendations pertaining to training/education and safety issues for hunters </a:t>
            </a:r>
            <a:endParaRPr lang="nb-NO" sz="2900" dirty="0"/>
          </a:p>
          <a:p>
            <a:r>
              <a:rPr lang="en-GB" sz="2900" dirty="0"/>
              <a:t>As a next step, the Chair and the Secretariat will compile and structure those active recommendations belonging to one of the abovementioned categories together to simplify the overview for future reference</a:t>
            </a:r>
            <a:endParaRPr lang="nb-NO" sz="2900" dirty="0"/>
          </a:p>
          <a:p>
            <a:endParaRPr lang="nb-NO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04DE68FB-A06B-45FF-8627-BF2F1B6D5C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1192" y="1876188"/>
            <a:ext cx="6115411" cy="2518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02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9980408-0FA4-4403-8C45-C36ABF599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cap="all" dirty="0"/>
              <a:t>2.8 DATABASE and DATA REQUIREMENTS </a:t>
            </a:r>
            <a:endParaRPr lang="nb-NO" sz="3600" b="1" cap="all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4370075-A96E-413C-BCFB-4903778F76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3650630" cy="3100938"/>
          </a:xfrm>
        </p:spPr>
        <p:txBody>
          <a:bodyPr>
            <a:normAutofit/>
          </a:bodyPr>
          <a:lstStyle/>
          <a:p>
            <a:r>
              <a:rPr lang="en-GB" sz="2000" dirty="0"/>
              <a:t>The CHM has discussed and finalised the annual data requirements pertaining to data such as catch, stuck and lost, hunting periods, hunting methods and effort</a:t>
            </a:r>
          </a:p>
          <a:p>
            <a:r>
              <a:rPr lang="en-GB" sz="2000" dirty="0"/>
              <a:t>Member countries have submitted their 2019 and 2020 data accordingly</a:t>
            </a:r>
          </a:p>
          <a:p>
            <a:endParaRPr lang="nb-NO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591D7956-24B6-451C-B164-5AFAD75A95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4936" y="1899452"/>
            <a:ext cx="7303045" cy="2760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180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8277C2C-CB52-4B75-991C-7A298977C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cap="all" dirty="0"/>
              <a:t>2.9 WORKPLAN 2021 – 2022</a:t>
            </a:r>
            <a:endParaRPr lang="nb-NO" sz="3600" b="1" cap="all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DBD95DF-610B-4F1E-83AA-48A8736BD6F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b="1" dirty="0"/>
              <a:t>2021</a:t>
            </a:r>
            <a:endParaRPr lang="nb-NO" sz="2000" dirty="0"/>
          </a:p>
          <a:p>
            <a:pPr lvl="1"/>
            <a:r>
              <a:rPr lang="en-GB" sz="2000" dirty="0"/>
              <a:t>Continue the review of active recommendations</a:t>
            </a:r>
            <a:endParaRPr lang="nb-NO" sz="2000" dirty="0"/>
          </a:p>
          <a:p>
            <a:pPr lvl="1"/>
            <a:r>
              <a:rPr lang="en-GB" sz="2000" dirty="0"/>
              <a:t>Produce the instruction video on safe handling of the whaling gun (cannon) with shell (cartridge), the harpoon and the explosive grenade, if given approval from the Council</a:t>
            </a:r>
            <a:endParaRPr lang="nb-NO" sz="2000" dirty="0"/>
          </a:p>
          <a:p>
            <a:pPr marL="0" indent="0">
              <a:buNone/>
            </a:pPr>
            <a:r>
              <a:rPr lang="en-GB" sz="2000" b="1" dirty="0"/>
              <a:t>2022</a:t>
            </a:r>
            <a:endParaRPr lang="nb-NO" sz="2000" dirty="0"/>
          </a:p>
          <a:p>
            <a:pPr lvl="1"/>
            <a:r>
              <a:rPr lang="en-GB" sz="2000" dirty="0"/>
              <a:t>Monitor annual reporting from member countries </a:t>
            </a:r>
            <a:endParaRPr lang="nb-NO" sz="2000" dirty="0"/>
          </a:p>
          <a:p>
            <a:pPr lvl="1"/>
            <a:r>
              <a:rPr lang="en-GB" sz="2000" dirty="0"/>
              <a:t>Identifying possible new video projects to present to Council</a:t>
            </a:r>
            <a:endParaRPr lang="nb-NO" sz="2000" dirty="0"/>
          </a:p>
          <a:p>
            <a:endParaRPr lang="nb-NO" dirty="0"/>
          </a:p>
        </p:txBody>
      </p:sp>
      <p:pic>
        <p:nvPicPr>
          <p:cNvPr id="1026" name="Picture 2" descr="Workplan Pictures, Workplan Stock Photos &amp; Images | Depositphotos®">
            <a:extLst>
              <a:ext uri="{FF2B5EF4-FFF2-40B4-BE49-F238E27FC236}">
                <a16:creationId xmlns:a16="http://schemas.microsoft.com/office/drawing/2014/main" id="{91083667-C6E6-45BA-A8A7-66AEA41882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1658" y="1908752"/>
            <a:ext cx="5105473" cy="405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1772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0F6CAF7-B2AA-421C-93D2-5943B70CD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nb-NO" dirty="0"/>
            </a:br>
            <a:r>
              <a:rPr lang="nb-NO" dirty="0"/>
              <a:t> </a:t>
            </a:r>
            <a:r>
              <a:rPr lang="en-US" b="1" dirty="0"/>
              <a:t>Action requested </a:t>
            </a:r>
            <a:r>
              <a:rPr lang="en-US" dirty="0"/>
              <a:t>	</a:t>
            </a:r>
            <a:br>
              <a:rPr lang="en-US" dirty="0"/>
            </a:br>
            <a:endParaRPr lang="en-US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0209118-3875-492F-B70E-4CE8B2825FF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dirty="0"/>
              <a:t>To note the reports and consider the forwarded recommendations:</a:t>
            </a:r>
          </a:p>
          <a:p>
            <a:pPr lvl="1"/>
            <a:r>
              <a:rPr lang="en-US" dirty="0"/>
              <a:t>Greenland to carry out analysis of TTD for beluga and narwhal  </a:t>
            </a:r>
          </a:p>
          <a:p>
            <a:pPr lvl="1"/>
            <a:r>
              <a:rPr lang="en-US" dirty="0"/>
              <a:t>The Faroe Islands to develop a spinal lance blade to improve the dolphin hunt </a:t>
            </a:r>
          </a:p>
          <a:p>
            <a:pPr lvl="1"/>
            <a:r>
              <a:rPr lang="en-US" dirty="0"/>
              <a:t>To develop an instruction video on </a:t>
            </a:r>
            <a:r>
              <a:rPr lang="en-GB" dirty="0"/>
              <a:t>safe handling of the whaling gun (cannon), the harpoon and the explosive grenade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To develop ideas of additional instruction videos to be presented to Council for future consideration </a:t>
            </a:r>
          </a:p>
          <a:p>
            <a:endParaRPr lang="nb-NO" dirty="0"/>
          </a:p>
          <a:p>
            <a:endParaRPr lang="nb-NO" dirty="0"/>
          </a:p>
        </p:txBody>
      </p:sp>
      <p:pic>
        <p:nvPicPr>
          <p:cNvPr id="2050" name="Picture 2" descr="Action-Required">
            <a:extLst>
              <a:ext uri="{FF2B5EF4-FFF2-40B4-BE49-F238E27FC236}">
                <a16:creationId xmlns:a16="http://schemas.microsoft.com/office/drawing/2014/main" id="{8B3BAD52-0DD9-41C5-A6C7-8247647D0A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46326">
            <a:off x="6865073" y="2797629"/>
            <a:ext cx="4134186" cy="1956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7970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76FEC-7801-49B2-BEF9-150D22EDC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cap="all" dirty="0"/>
              <a:t>1. meetings and members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718A96-00B1-4951-B287-69625FC8C2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u="sng" dirty="0"/>
              <a:t>CHM meetings</a:t>
            </a:r>
            <a:endParaRPr lang="nb-NO" u="sng" dirty="0"/>
          </a:p>
          <a:p>
            <a:pPr lvl="0"/>
            <a:r>
              <a:rPr lang="en-GB" dirty="0"/>
              <a:t>2019: 3 October (Copenhagen)</a:t>
            </a:r>
            <a:endParaRPr lang="nb-NO" dirty="0"/>
          </a:p>
          <a:p>
            <a:pPr lvl="0"/>
            <a:r>
              <a:rPr lang="en-GB" dirty="0"/>
              <a:t>2020: 9 February (</a:t>
            </a:r>
            <a:r>
              <a:rPr lang="nb-NO" dirty="0"/>
              <a:t>Hafnarfjörður)</a:t>
            </a:r>
            <a:r>
              <a:rPr lang="en-GB" dirty="0"/>
              <a:t>, 11 June and 14-15 October (Online) </a:t>
            </a:r>
            <a:endParaRPr lang="nb-NO" dirty="0"/>
          </a:p>
          <a:p>
            <a:pPr lvl="0"/>
            <a:r>
              <a:rPr lang="en-GB" dirty="0"/>
              <a:t>2021: 23 and 25 February (Online)</a:t>
            </a:r>
            <a:endParaRPr lang="nb-NO" dirty="0"/>
          </a:p>
          <a:p>
            <a:pPr marL="0" indent="0">
              <a:buNone/>
            </a:pPr>
            <a:r>
              <a:rPr lang="en-GB" u="sng" dirty="0"/>
              <a:t>Committee members</a:t>
            </a:r>
            <a:endParaRPr lang="nb-NO" u="sng" dirty="0"/>
          </a:p>
          <a:p>
            <a:pPr lvl="0"/>
            <a:r>
              <a:rPr lang="nb-NO" b="1" dirty="0"/>
              <a:t>FO:</a:t>
            </a:r>
            <a:r>
              <a:rPr lang="nb-NO" dirty="0"/>
              <a:t> Signar Pettersen and Ulla Svarrer Wang</a:t>
            </a:r>
          </a:p>
          <a:p>
            <a:pPr lvl="0"/>
            <a:r>
              <a:rPr lang="nb-NO" b="1" dirty="0"/>
              <a:t>GL: </a:t>
            </a:r>
            <a:r>
              <a:rPr lang="nb-NO" dirty="0"/>
              <a:t>Sofie Abelsen, Jesper Ødegaard Jakobsen, Amalie Jessen and Nette Levermann (to </a:t>
            </a:r>
            <a:r>
              <a:rPr lang="nb-NO" dirty="0" err="1"/>
              <a:t>July</a:t>
            </a:r>
            <a:r>
              <a:rPr lang="nb-NO" dirty="0"/>
              <a:t> 2020) </a:t>
            </a:r>
          </a:p>
          <a:p>
            <a:pPr lvl="0"/>
            <a:r>
              <a:rPr lang="en-GB" b="1" dirty="0"/>
              <a:t>IS: </a:t>
            </a:r>
            <a:r>
              <a:rPr lang="en-GB" dirty="0"/>
              <a:t>Guðni Magnús Eiríksson and Kristján Loftsson </a:t>
            </a:r>
            <a:endParaRPr lang="nb-NO" dirty="0"/>
          </a:p>
          <a:p>
            <a:pPr lvl="0"/>
            <a:r>
              <a:rPr lang="en-GB" b="1" dirty="0"/>
              <a:t>NO:</a:t>
            </a:r>
            <a:r>
              <a:rPr lang="en-GB" dirty="0"/>
              <a:t> Guro Gjelsvik (from 2021), Kathrine A. Ryeng and </a:t>
            </a:r>
            <a:r>
              <a:rPr lang="en-GB" dirty="0" err="1"/>
              <a:t>Hild</a:t>
            </a:r>
            <a:r>
              <a:rPr lang="en-GB" dirty="0"/>
              <a:t> </a:t>
            </a:r>
            <a:r>
              <a:rPr lang="en-GB" dirty="0" err="1"/>
              <a:t>Ynnesdal</a:t>
            </a:r>
            <a:r>
              <a:rPr lang="en-GB" dirty="0"/>
              <a:t>  </a:t>
            </a:r>
            <a:endParaRPr lang="nb-NO" dirty="0"/>
          </a:p>
          <a:p>
            <a:endParaRPr lang="en-GB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B9F22ACA-4ACA-4926-A2EF-79CF4647D1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2850" y="1825625"/>
            <a:ext cx="5486399" cy="4094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686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76FEC-7801-49B2-BEF9-150D22EDC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cap="all" dirty="0"/>
              <a:t>2. Main discussions and DECISIONS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718A96-00B1-4951-B287-69625FC8C2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5498061" cy="4351338"/>
          </a:xfrm>
        </p:spPr>
        <p:txBody>
          <a:bodyPr>
            <a:normAutofit fontScale="77500" lnSpcReduction="20000"/>
          </a:bodyPr>
          <a:lstStyle/>
          <a:p>
            <a:r>
              <a:rPr lang="en-GB" b="1" cap="all" dirty="0">
                <a:solidFill>
                  <a:srgbClr val="00B0F0"/>
                </a:solidFill>
              </a:rPr>
              <a:t>2.1 WORKSHOP/EXPERT GROUP MEETING </a:t>
            </a:r>
          </a:p>
          <a:p>
            <a:r>
              <a:rPr lang="en-GB" b="1" cap="all" dirty="0">
                <a:solidFill>
                  <a:srgbClr val="00B0F0"/>
                </a:solidFill>
              </a:rPr>
              <a:t>2.2 INSTRUCTION videos for marine mammal hunters</a:t>
            </a:r>
          </a:p>
          <a:p>
            <a:r>
              <a:rPr lang="en-GB" b="1" cap="all" dirty="0">
                <a:solidFill>
                  <a:srgbClr val="00B0F0"/>
                </a:solidFill>
              </a:rPr>
              <a:t>2.3 Including presentations from hunters in the COMMITTEE meetings  </a:t>
            </a:r>
            <a:endParaRPr lang="nb-NO" b="1" cap="all" dirty="0">
              <a:solidFill>
                <a:srgbClr val="00B0F0"/>
              </a:solidFill>
            </a:endParaRPr>
          </a:p>
          <a:p>
            <a:r>
              <a:rPr lang="en-GB" b="1" cap="all" dirty="0"/>
              <a:t> </a:t>
            </a:r>
            <a:r>
              <a:rPr lang="en-US" b="1" cap="all" dirty="0">
                <a:solidFill>
                  <a:srgbClr val="00B0F0"/>
                </a:solidFill>
              </a:rPr>
              <a:t>2.4 ACTIVE RECOMMENDATIONS AND FOLLOW UP</a:t>
            </a:r>
          </a:p>
          <a:p>
            <a:r>
              <a:rPr lang="en-GB" b="1" cap="all" dirty="0"/>
              <a:t>2.5 PANEL REVIEW RECOMMENDATIONS</a:t>
            </a:r>
          </a:p>
          <a:p>
            <a:r>
              <a:rPr lang="en-GB" b="1" dirty="0"/>
              <a:t>2.6 WEBSITE – QUALITY CHECK</a:t>
            </a:r>
          </a:p>
          <a:p>
            <a:r>
              <a:rPr lang="en-GB" b="1" cap="all" dirty="0"/>
              <a:t>2.7 Update on regulations and references </a:t>
            </a:r>
          </a:p>
          <a:p>
            <a:r>
              <a:rPr lang="en-GB" b="1" cap="all" dirty="0">
                <a:solidFill>
                  <a:srgbClr val="00B0F0"/>
                </a:solidFill>
              </a:rPr>
              <a:t>2.8 DATABASE and DATA REQUIREMENTS </a:t>
            </a:r>
          </a:p>
          <a:p>
            <a:r>
              <a:rPr lang="en-GB" b="1" cap="all" dirty="0">
                <a:solidFill>
                  <a:srgbClr val="00B0F0"/>
                </a:solidFill>
              </a:rPr>
              <a:t>2.9 WORKPLAN 2021 – 2022</a:t>
            </a:r>
            <a:endParaRPr lang="nb-NO" b="1" cap="all" dirty="0">
              <a:solidFill>
                <a:srgbClr val="00B0F0"/>
              </a:solidFill>
            </a:endParaRPr>
          </a:p>
          <a:p>
            <a:endParaRPr lang="en-GB" b="1" cap="all" dirty="0"/>
          </a:p>
          <a:p>
            <a:endParaRPr lang="en-GB" b="1" dirty="0"/>
          </a:p>
          <a:p>
            <a:endParaRPr lang="en-GB" b="1" cap="all" dirty="0"/>
          </a:p>
          <a:p>
            <a:endParaRPr lang="nb-NO" b="1" cap="all" dirty="0"/>
          </a:p>
          <a:p>
            <a:endParaRPr lang="en-GB" b="1" cap="all" dirty="0"/>
          </a:p>
          <a:p>
            <a:endParaRPr lang="en-GB" b="1" cap="all" dirty="0"/>
          </a:p>
          <a:p>
            <a:endParaRPr lang="en-GB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2DDC351D-36FA-470E-900B-18988A75BD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2850" y="1825625"/>
            <a:ext cx="5486399" cy="4094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245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4EFD773-BD7C-466E-948B-0711EF43E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cap="all" dirty="0"/>
              <a:t>2.1 WORKSHOP/EXPERT GROUP MEETING </a:t>
            </a:r>
            <a:endParaRPr lang="nb-NO" sz="3600" b="1" cap="all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B129FD4-718E-4352-AD90-3084107F244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GB" sz="2900" dirty="0"/>
              <a:t>The Council 27 had endorsed the proposal to convene two events: </a:t>
            </a:r>
            <a:endParaRPr lang="nb-NO" sz="2900" dirty="0"/>
          </a:p>
          <a:p>
            <a:pPr lvl="1"/>
            <a:r>
              <a:rPr lang="en-GB" sz="2900" dirty="0"/>
              <a:t>An Expert Group meeting (EGM) on hunting efficiency of small cetaceans as a follow up to the 2011 EGM</a:t>
            </a:r>
            <a:endParaRPr lang="nb-NO" sz="2900" dirty="0"/>
          </a:p>
          <a:p>
            <a:pPr lvl="1"/>
            <a:r>
              <a:rPr lang="en-GB" sz="2900" dirty="0"/>
              <a:t>A Workshop or EGM on methods where the combined use of harpoon and rifle is not one weapon</a:t>
            </a:r>
          </a:p>
          <a:p>
            <a:r>
              <a:rPr lang="en-GB" sz="2900" dirty="0"/>
              <a:t>The CHM decided </a:t>
            </a:r>
            <a:r>
              <a:rPr lang="en-US" sz="2900" dirty="0"/>
              <a:t>to combine the two events</a:t>
            </a:r>
          </a:p>
          <a:p>
            <a:pPr lvl="1"/>
            <a:r>
              <a:rPr lang="en-US" sz="2500" dirty="0"/>
              <a:t>Focusing on methods to improve animal welfare in hunts for all marine mammals where harpoon and rifle is not one weapon, i.e. all small cetaceans, seals and minke whales</a:t>
            </a:r>
          </a:p>
          <a:p>
            <a:r>
              <a:rPr lang="en-US" sz="2900" dirty="0"/>
              <a:t>Given that these are all hunts that take place in Greenland, CHM agreed to recommend holding the WS/EGM in Greenland in 2021</a:t>
            </a:r>
            <a:endParaRPr lang="en-GB" sz="2900" dirty="0"/>
          </a:p>
          <a:p>
            <a:r>
              <a:rPr lang="en-GB" sz="2900" dirty="0"/>
              <a:t>The CHM continued the work of organising the WS/EGM through 2019 and up to Sept 2020</a:t>
            </a:r>
          </a:p>
          <a:p>
            <a:endParaRPr lang="en-GB" dirty="0"/>
          </a:p>
          <a:p>
            <a:endParaRPr lang="nb-NO" dirty="0"/>
          </a:p>
          <a:p>
            <a:endParaRPr lang="nb-NO" dirty="0"/>
          </a:p>
        </p:txBody>
      </p:sp>
      <p:pic>
        <p:nvPicPr>
          <p:cNvPr id="6" name="Plassholder for innhold 5" descr="Et bilde som inneholder utendørs, himmel, snø, fjell&#10;&#10;Automatisk generert beskrivelse">
            <a:extLst>
              <a:ext uri="{FF2B5EF4-FFF2-40B4-BE49-F238E27FC236}">
                <a16:creationId xmlns:a16="http://schemas.microsoft.com/office/drawing/2014/main" id="{199F4A5F-1816-41B6-8C28-054F71E4E49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825625"/>
            <a:ext cx="5491692" cy="4118769"/>
          </a:xfrm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06BDE882-62C1-490F-BE3D-8ADF49105650}"/>
              </a:ext>
            </a:extLst>
          </p:cNvPr>
          <p:cNvSpPr txBox="1"/>
          <p:nvPr/>
        </p:nvSpPr>
        <p:spPr>
          <a:xfrm>
            <a:off x="6309179" y="5667395"/>
            <a:ext cx="9180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nb-NO" sz="1200" dirty="0">
                <a:latin typeface="Gill Sans MT Condensed" panose="020B0506020104020203" pitchFamily="34" charset="0"/>
              </a:rPr>
              <a:t>Photo: KA Ryeng</a:t>
            </a:r>
          </a:p>
        </p:txBody>
      </p:sp>
    </p:spTree>
    <p:extLst>
      <p:ext uri="{BB962C8B-B14F-4D97-AF65-F5344CB8AC3E}">
        <p14:creationId xmlns:p14="http://schemas.microsoft.com/office/powerpoint/2010/main" val="1463924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643290F-883A-4363-80A0-36DE18814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cap="all" dirty="0"/>
              <a:t>2.1 WORKSHOP/EXPERT GROUP </a:t>
            </a:r>
            <a:br>
              <a:rPr lang="en-GB" sz="3600" b="1" cap="all" dirty="0"/>
            </a:br>
            <a:r>
              <a:rPr lang="en-GB" sz="3600" b="1" cap="all" dirty="0"/>
              <a:t>MEETING </a:t>
            </a:r>
            <a:endParaRPr lang="nb-NO" sz="3600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10BB036-8178-4378-A78D-5037000A070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sz="2400" dirty="0"/>
              <a:t>Sept 2020:</a:t>
            </a:r>
          </a:p>
          <a:p>
            <a:pPr lvl="1"/>
            <a:r>
              <a:rPr lang="en-GB" sz="2100" dirty="0"/>
              <a:t>Due to personnel changes and the pandemic, Greenland informed NAMMCO it would not be able to allocate the required resources to ensure a successful outcome of the meeting</a:t>
            </a:r>
          </a:p>
          <a:p>
            <a:pPr lvl="1"/>
            <a:r>
              <a:rPr lang="en-GB" sz="2100" dirty="0"/>
              <a:t>The Council-</a:t>
            </a:r>
            <a:r>
              <a:rPr lang="en-GB" sz="2100" dirty="0" err="1"/>
              <a:t>HoDs</a:t>
            </a:r>
            <a:r>
              <a:rPr lang="en-GB" sz="2100" dirty="0"/>
              <a:t> meeting agreed to postpone the event </a:t>
            </a:r>
          </a:p>
          <a:p>
            <a:pPr lvl="1"/>
            <a:r>
              <a:rPr lang="en-GB" sz="2100" dirty="0"/>
              <a:t>The CHM has put the meeting on hold until it is feasible to convene the meeting </a:t>
            </a:r>
          </a:p>
          <a:p>
            <a:r>
              <a:rPr lang="en-GB" sz="2400" dirty="0"/>
              <a:t>Related to the discussions of the WS/EGM, the CHM has recommended</a:t>
            </a:r>
          </a:p>
          <a:p>
            <a:pPr lvl="1"/>
            <a:r>
              <a:rPr lang="en-GB" sz="2100" dirty="0"/>
              <a:t>Greenland to finalise the analysis of TTD data for beluga and narwhal</a:t>
            </a:r>
          </a:p>
          <a:p>
            <a:pPr lvl="1"/>
            <a:r>
              <a:rPr lang="en-GB" sz="2100" dirty="0"/>
              <a:t>The Faroe Islands to undertake structured examinations and develop a spinal lance blade that will improve the dolphin hunt</a:t>
            </a:r>
            <a:endParaRPr lang="nb-NO" sz="2100" dirty="0"/>
          </a:p>
          <a:p>
            <a:endParaRPr lang="nb-NO" dirty="0"/>
          </a:p>
          <a:p>
            <a:endParaRPr lang="nb-NO" dirty="0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5DC7E7B6-197E-43EB-BD8A-C1702B74F1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2082" y="161256"/>
            <a:ext cx="3169924" cy="2681729"/>
          </a:xfrm>
          <a:prstGeom prst="rect">
            <a:avLst/>
          </a:prstGeom>
        </p:spPr>
      </p:pic>
      <p:sp>
        <p:nvSpPr>
          <p:cNvPr id="6" name="TextBox 6">
            <a:extLst>
              <a:ext uri="{FF2B5EF4-FFF2-40B4-BE49-F238E27FC236}">
                <a16:creationId xmlns:a16="http://schemas.microsoft.com/office/drawing/2014/main" id="{55AB79F8-40E6-4CF7-BFBD-DA5C99947C6D}"/>
              </a:ext>
            </a:extLst>
          </p:cNvPr>
          <p:cNvSpPr txBox="1"/>
          <p:nvPr/>
        </p:nvSpPr>
        <p:spPr>
          <a:xfrm>
            <a:off x="10357044" y="2565986"/>
            <a:ext cx="19991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>
                <a:solidFill>
                  <a:schemeClr val="bg1"/>
                </a:solidFill>
                <a:latin typeface="Gill Sans MT Condensed" panose="020B0506020104020203" pitchFamily="34" charset="0"/>
              </a:rPr>
              <a:t>Photo: Norwegian Polar </a:t>
            </a:r>
            <a:r>
              <a:rPr lang="nb-NO" sz="1200" dirty="0" err="1">
                <a:solidFill>
                  <a:schemeClr val="bg1"/>
                </a:solidFill>
                <a:latin typeface="Gill Sans MT Condensed" panose="020B0506020104020203" pitchFamily="34" charset="0"/>
              </a:rPr>
              <a:t>Institute</a:t>
            </a:r>
            <a:endParaRPr lang="nb-NO" sz="1200" dirty="0">
              <a:solidFill>
                <a:schemeClr val="bg1"/>
              </a:solidFill>
              <a:latin typeface="Gill Sans MT Condensed" panose="020B0506020104020203" pitchFamily="34" charset="0"/>
            </a:endParaRPr>
          </a:p>
        </p:txBody>
      </p:sp>
      <p:pic>
        <p:nvPicPr>
          <p:cNvPr id="7" name="Picture 8">
            <a:extLst>
              <a:ext uri="{FF2B5EF4-FFF2-40B4-BE49-F238E27FC236}">
                <a16:creationId xmlns:a16="http://schemas.microsoft.com/office/drawing/2014/main" id="{524C790A-B2AD-4512-B5BD-FF71F54F26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3571" y="2910045"/>
            <a:ext cx="4378435" cy="2876632"/>
          </a:xfrm>
          <a:prstGeom prst="rect">
            <a:avLst/>
          </a:prstGeom>
        </p:spPr>
      </p:pic>
      <p:sp>
        <p:nvSpPr>
          <p:cNvPr id="8" name="TextBox 9">
            <a:extLst>
              <a:ext uri="{FF2B5EF4-FFF2-40B4-BE49-F238E27FC236}">
                <a16:creationId xmlns:a16="http://schemas.microsoft.com/office/drawing/2014/main" id="{28B37CF2-CAD3-4BC4-AB42-0753F6289900}"/>
              </a:ext>
            </a:extLst>
          </p:cNvPr>
          <p:cNvSpPr txBox="1"/>
          <p:nvPr/>
        </p:nvSpPr>
        <p:spPr>
          <a:xfrm>
            <a:off x="10276346" y="5509678"/>
            <a:ext cx="19991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>
                <a:latin typeface="Gill Sans MT Condensed" panose="020B0506020104020203" pitchFamily="34" charset="0"/>
              </a:rPr>
              <a:t>Photo: Norwegian Polar </a:t>
            </a:r>
            <a:r>
              <a:rPr lang="nb-NO" sz="1200" dirty="0" err="1">
                <a:latin typeface="Gill Sans MT Condensed" panose="020B0506020104020203" pitchFamily="34" charset="0"/>
              </a:rPr>
              <a:t>Institute</a:t>
            </a:r>
            <a:endParaRPr lang="nb-NO" sz="1200" dirty="0">
              <a:latin typeface="Gill Sans MT Condensed" panose="020B0506020104020203" pitchFamily="34" charset="0"/>
            </a:endParaRPr>
          </a:p>
        </p:txBody>
      </p:sp>
      <p:pic>
        <p:nvPicPr>
          <p:cNvPr id="2050" name="Picture 2" descr="Atlantic white-sided dolphin - NAMMCO">
            <a:extLst>
              <a:ext uri="{FF2B5EF4-FFF2-40B4-BE49-F238E27FC236}">
                <a16:creationId xmlns:a16="http://schemas.microsoft.com/office/drawing/2014/main" id="{DED4B9C0-669F-4C4E-9BB2-588800BA18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4171" y="1027906"/>
            <a:ext cx="4160778" cy="2771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5BC9263-4E4B-4D08-8E88-38B4FB441D88}"/>
              </a:ext>
            </a:extLst>
          </p:cNvPr>
          <p:cNvSpPr txBox="1"/>
          <p:nvPr/>
        </p:nvSpPr>
        <p:spPr>
          <a:xfrm>
            <a:off x="9305340" y="3522050"/>
            <a:ext cx="14028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>
                <a:latin typeface="Gill Sans MT Condensed" panose="020B0506020104020203" pitchFamily="34" charset="0"/>
              </a:rPr>
              <a:t>Photo: NAMMCO</a:t>
            </a:r>
          </a:p>
        </p:txBody>
      </p:sp>
    </p:spTree>
    <p:extLst>
      <p:ext uri="{BB962C8B-B14F-4D97-AF65-F5344CB8AC3E}">
        <p14:creationId xmlns:p14="http://schemas.microsoft.com/office/powerpoint/2010/main" val="2177524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9EE1C6F-F6D4-4318-A3AD-18B255926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cap="all" dirty="0"/>
              <a:t>2.2 INSTRUCTION videos for marine mammal hunters</a:t>
            </a:r>
            <a:endParaRPr lang="nb-NO" sz="3200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CD9C3EA-C726-4FC0-A5B7-50041C3235D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GB" dirty="0"/>
              <a:t>The CHM discussed a proposal put forward by the Secretariat of producing short training videos</a:t>
            </a:r>
          </a:p>
          <a:p>
            <a:r>
              <a:rPr lang="en-GB" dirty="0"/>
              <a:t>These videos could be seen as an extension of the manuals developed in 2013 and the Greenlandic animation video on the penthrite grenade </a:t>
            </a:r>
          </a:p>
          <a:p>
            <a:r>
              <a:rPr lang="en-GB" dirty="0"/>
              <a:t>The proposal is to produce a series of short professional training videos for hunters:</a:t>
            </a:r>
          </a:p>
          <a:p>
            <a:pPr lvl="1"/>
            <a:r>
              <a:rPr lang="en-GB" dirty="0"/>
              <a:t>Easily accessible on the NAMMCO website</a:t>
            </a:r>
          </a:p>
          <a:p>
            <a:pPr lvl="1"/>
            <a:r>
              <a:rPr lang="en-GB" dirty="0"/>
              <a:t>Have an English version as well as versions in the native language of the hunters</a:t>
            </a:r>
          </a:p>
          <a:p>
            <a:pPr lvl="1"/>
            <a:r>
              <a:rPr lang="en-GB" dirty="0"/>
              <a:t>Illustrate technical information regarding the weapons and their use and maintenance</a:t>
            </a:r>
          </a:p>
          <a:p>
            <a:pPr lvl="1"/>
            <a:r>
              <a:rPr lang="en-GB" dirty="0"/>
              <a:t>Optimal target sites and shooting angles </a:t>
            </a:r>
          </a:p>
          <a:p>
            <a:r>
              <a:rPr lang="en-GB" dirty="0"/>
              <a:t>It is envisaged to use a combination of animation, illustrations, and filmed footage</a:t>
            </a:r>
          </a:p>
          <a:p>
            <a:r>
              <a:rPr lang="en-GB" dirty="0"/>
              <a:t>To be user friendly, the video(s) should be short, professionally produced, and cover different aspects of hunting operations</a:t>
            </a:r>
          </a:p>
          <a:p>
            <a:r>
              <a:rPr lang="en-GB" dirty="0"/>
              <a:t>The videos could become an integrated part of the hunters’ training courses</a:t>
            </a:r>
            <a:endParaRPr lang="nb-NO" dirty="0"/>
          </a:p>
          <a:p>
            <a:r>
              <a:rPr lang="en-GB" dirty="0"/>
              <a:t>Extending this project to include other hunting nations</a:t>
            </a:r>
            <a:endParaRPr lang="nb-NO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D4DD728F-BF39-46A8-92E8-2F446ED023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2651" y="1429925"/>
            <a:ext cx="4064597" cy="4702795"/>
          </a:xfrm>
          <a:prstGeom prst="rect">
            <a:avLst/>
          </a:prstGeom>
        </p:spPr>
      </p:pic>
      <p:sp>
        <p:nvSpPr>
          <p:cNvPr id="6" name="TekstSylinder 4">
            <a:extLst>
              <a:ext uri="{FF2B5EF4-FFF2-40B4-BE49-F238E27FC236}">
                <a16:creationId xmlns:a16="http://schemas.microsoft.com/office/drawing/2014/main" id="{48F745A8-E167-4AE4-B38D-E1E65E416A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52651" y="5855721"/>
            <a:ext cx="121571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nb-NO" altLang="nb-NO" sz="1200" dirty="0">
                <a:latin typeface="Gill Sans MT Condensed" pitchFamily="34" charset="0"/>
              </a:rPr>
              <a:t>Photo: KA Ryeng</a:t>
            </a:r>
          </a:p>
        </p:txBody>
      </p:sp>
    </p:spTree>
    <p:extLst>
      <p:ext uri="{BB962C8B-B14F-4D97-AF65-F5344CB8AC3E}">
        <p14:creationId xmlns:p14="http://schemas.microsoft.com/office/powerpoint/2010/main" val="349908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9EE1C6F-F6D4-4318-A3AD-18B255926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cap="all" dirty="0"/>
              <a:t>2.2 INSTRUCTION videos for marine mammal hunters</a:t>
            </a:r>
            <a:endParaRPr lang="nb-NO" sz="3200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CD9C3EA-C726-4FC0-A5B7-50041C3235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257800" cy="4351338"/>
          </a:xfrm>
        </p:spPr>
        <p:txBody>
          <a:bodyPr>
            <a:normAutofit fontScale="77500" lnSpcReduction="20000"/>
          </a:bodyPr>
          <a:lstStyle/>
          <a:p>
            <a:r>
              <a:rPr lang="en-GB" dirty="0"/>
              <a:t>The CHM welcomed the initiative and agreed </a:t>
            </a:r>
            <a:r>
              <a:rPr lang="en-GB" b="1" dirty="0"/>
              <a:t>to recommend</a:t>
            </a:r>
            <a:r>
              <a:rPr lang="en-GB" dirty="0"/>
              <a:t> to Council to make an </a:t>
            </a:r>
          </a:p>
          <a:p>
            <a:r>
              <a:rPr lang="en-GB" sz="2900" b="1" dirty="0"/>
              <a:t>Instruction video on safe handling of the whaling gun (cannon) with shell (cartridge), the harpoon and the explosive grenade </a:t>
            </a:r>
          </a:p>
          <a:p>
            <a:r>
              <a:rPr lang="en-GB" dirty="0"/>
              <a:t>The CHM considered such a video as potentially the first of several future instruction videos</a:t>
            </a:r>
          </a:p>
          <a:p>
            <a:r>
              <a:rPr lang="en-GB" dirty="0"/>
              <a:t>A series of videos would, however, be a long-time endeavour where the content and financial implications would be discussed and forwarded to Council for approval as appropriate </a:t>
            </a:r>
            <a:endParaRPr lang="nb-NO" dirty="0"/>
          </a:p>
          <a:p>
            <a:endParaRPr lang="nb-NO" dirty="0"/>
          </a:p>
          <a:p>
            <a:endParaRPr lang="nb-NO" dirty="0"/>
          </a:p>
        </p:txBody>
      </p:sp>
      <p:pic>
        <p:nvPicPr>
          <p:cNvPr id="1026" name="Picture 2" descr="4 reasons why you should use instructional videos | One Productions">
            <a:extLst>
              <a:ext uri="{FF2B5EF4-FFF2-40B4-BE49-F238E27FC236}">
                <a16:creationId xmlns:a16="http://schemas.microsoft.com/office/drawing/2014/main" id="{AE7D8F25-ECBC-4239-9DF8-BA57E14710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9873" y="1880117"/>
            <a:ext cx="3330480" cy="3345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4063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9EE1C6F-F6D4-4318-A3AD-18B255926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cap="all" dirty="0"/>
              <a:t>2.2 INSTRUCTION videos for marine mammal hunters</a:t>
            </a:r>
            <a:endParaRPr lang="nb-NO" sz="3200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CD9C3EA-C726-4FC0-A5B7-50041C3235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247233" cy="4351338"/>
          </a:xfrm>
        </p:spPr>
        <p:txBody>
          <a:bodyPr>
            <a:noAutofit/>
          </a:bodyPr>
          <a:lstStyle/>
          <a:p>
            <a:r>
              <a:rPr lang="en-US" sz="1600" b="1" dirty="0"/>
              <a:t>Proposal to produce a video on the safe handling of the whaling gun (cannon) with shell (cartridge), the harpoon and the explosive grenade  (Appendix 2)</a:t>
            </a:r>
          </a:p>
          <a:p>
            <a:r>
              <a:rPr lang="en-US" sz="1600" dirty="0"/>
              <a:t>Hunting with harpoon cannons and explosive grenades represents a high risk to the hunters if not carried out according to correct procedures and with accurate precautions taken</a:t>
            </a:r>
          </a:p>
          <a:p>
            <a:r>
              <a:rPr lang="en-US" sz="1600" dirty="0"/>
              <a:t>Dr Egil Ole </a:t>
            </a:r>
            <a:r>
              <a:rPr lang="en-US" sz="1600" dirty="0" err="1"/>
              <a:t>Øen</a:t>
            </a:r>
            <a:r>
              <a:rPr lang="en-US" sz="1600" dirty="0"/>
              <a:t>, the main contributor to the manual and developer of the Whale grenade 99, has agreed to participate in the project</a:t>
            </a:r>
          </a:p>
          <a:p>
            <a:r>
              <a:rPr lang="en-US" sz="1600" dirty="0"/>
              <a:t>His expertise is seen as crucial and he will be contributing throughout the whole process from planning, script writing, filming, editing and </a:t>
            </a:r>
            <a:r>
              <a:rPr lang="en-US" sz="1600" dirty="0" err="1"/>
              <a:t>finalising</a:t>
            </a:r>
            <a:r>
              <a:rPr lang="en-US" sz="1600" dirty="0"/>
              <a:t> the video</a:t>
            </a:r>
            <a:endParaRPr lang="nb-NO" sz="1600" dirty="0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5375CABA-956B-421E-9719-E55F34B97C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4783" y="1825625"/>
            <a:ext cx="3159760" cy="4094041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EC4071DF-37D0-4CDD-8855-1AF74F3297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4543" y="1825625"/>
            <a:ext cx="3130532" cy="4094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341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9EE1C6F-F6D4-4318-A3AD-18B255926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cap="all" dirty="0"/>
              <a:t>2.2 INSTRUCTION videos for marine mammal hunters</a:t>
            </a:r>
            <a:endParaRPr lang="nb-NO" sz="3200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CD9C3EA-C726-4FC0-A5B7-50041C3235D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1800" dirty="0"/>
              <a:t>Target equipment: </a:t>
            </a:r>
          </a:p>
          <a:p>
            <a:pPr lvl="1"/>
            <a:r>
              <a:rPr lang="en-US" sz="1800" dirty="0"/>
              <a:t>The 50 mm Kongsberg whaling gun (cannon) </a:t>
            </a:r>
          </a:p>
          <a:p>
            <a:pPr lvl="1"/>
            <a:r>
              <a:rPr lang="en-US" sz="1800" dirty="0"/>
              <a:t>Is used by all whaling vessels with a whaling gun (cannon) in Greenland and Iceland, and by approximately 50 % of the whalers in Norway</a:t>
            </a:r>
          </a:p>
          <a:p>
            <a:r>
              <a:rPr lang="en-US" sz="1800" dirty="0"/>
              <a:t>The film:</a:t>
            </a:r>
          </a:p>
          <a:p>
            <a:pPr lvl="1"/>
            <a:r>
              <a:rPr lang="en-US" sz="1800" dirty="0"/>
              <a:t>Approximate duration of 5 – 10 minutes</a:t>
            </a:r>
          </a:p>
          <a:p>
            <a:pPr lvl="1"/>
            <a:r>
              <a:rPr lang="en-US" sz="1800" dirty="0"/>
              <a:t>Will show sequences of how to load a 50 mm Kongsberg whaling gun (cannon) with cartridge, harpoon and Whale grenade 99 </a:t>
            </a:r>
          </a:p>
          <a:p>
            <a:pPr lvl="1"/>
            <a:r>
              <a:rPr lang="en-US" sz="1800" dirty="0"/>
              <a:t>Emphasizing all safety factors involved in the process</a:t>
            </a:r>
          </a:p>
          <a:p>
            <a:pPr lvl="1"/>
            <a:r>
              <a:rPr lang="en-US" sz="1800" dirty="0"/>
              <a:t>Language: Norwegian</a:t>
            </a:r>
          </a:p>
          <a:p>
            <a:pPr lvl="1"/>
            <a:r>
              <a:rPr lang="en-US" sz="1800" dirty="0"/>
              <a:t>Member countries (or other) interested in the film, will be responsible for the translation to its preferred language </a:t>
            </a:r>
            <a:endParaRPr lang="nb-NO" sz="1400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2BAE9C53-D689-447B-9456-4CCF9DFDCA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4984" y="1872278"/>
            <a:ext cx="5011248" cy="2032458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3A235859-E495-4C01-9354-3582470BED6C}"/>
              </a:ext>
            </a:extLst>
          </p:cNvPr>
          <p:cNvSpPr/>
          <p:nvPr/>
        </p:nvSpPr>
        <p:spPr>
          <a:xfrm>
            <a:off x="6137988" y="3904736"/>
            <a:ext cx="5181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i="1" dirty="0">
                <a:latin typeface="Calibri" panose="020F0502020204030204" pitchFamily="34" charset="0"/>
              </a:rPr>
              <a:t>50 mm Kongsberg hvalkanon med harpun og Hvalgranat–99 klar til skudd. </a:t>
            </a:r>
            <a:endParaRPr lang="nb-NO" dirty="0">
              <a:latin typeface="Calibri" panose="020F0502020204030204" pitchFamily="34" charset="0"/>
            </a:endParaRPr>
          </a:p>
          <a:p>
            <a:r>
              <a:rPr lang="nb-NO" i="1" dirty="0">
                <a:latin typeface="Calibri" panose="020F0502020204030204" pitchFamily="34" charset="0"/>
              </a:rPr>
              <a:t>Foto: </a:t>
            </a:r>
            <a:r>
              <a:rPr lang="nb-NO" i="1" dirty="0" err="1">
                <a:latin typeface="Calibri" panose="020F0502020204030204" pitchFamily="34" charset="0"/>
              </a:rPr>
              <a:t>Björgvin</a:t>
            </a:r>
            <a:r>
              <a:rPr lang="nb-NO" i="1" dirty="0">
                <a:latin typeface="Calibri" panose="020F0502020204030204" pitchFamily="34" charset="0"/>
              </a:rPr>
              <a:t> </a:t>
            </a:r>
            <a:r>
              <a:rPr lang="nb-NO" i="1" dirty="0" err="1">
                <a:latin typeface="Calibri" panose="020F0502020204030204" pitchFamily="34" charset="0"/>
              </a:rPr>
              <a:t>Guðmundsson</a:t>
            </a:r>
            <a:r>
              <a:rPr lang="nb-NO" i="1" dirty="0">
                <a:latin typeface="Calibri" panose="020F0502020204030204" pitchFamily="34" charset="0"/>
              </a:rPr>
              <a:t>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59288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-tema">
  <a:themeElements>
    <a:clrScheme name="Nammco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06670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0000EE"/>
      </a:hlink>
      <a:folHlink>
        <a:srgbClr val="551A8B"/>
      </a:folHlink>
    </a:clrScheme>
    <a:fontScheme name="Nammco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FB6563C956ACD4BA11800481603AD04" ma:contentTypeVersion="15" ma:contentTypeDescription="Opprett et nytt dokument." ma:contentTypeScope="" ma:versionID="83e66f88d9b0a44ed9f19c15b0d6f6e9">
  <xsd:schema xmlns:xsd="http://www.w3.org/2001/XMLSchema" xmlns:xs="http://www.w3.org/2001/XMLSchema" xmlns:p="http://schemas.microsoft.com/office/2006/metadata/properties" xmlns:ns1="http://schemas.microsoft.com/sharepoint/v3" xmlns:ns2="f77bcf21-8253-4cc3-8c40-41b0972828a8" xmlns:ns3="1f086e5d-0caa-479e-bdbd-34b51f632aa6" targetNamespace="http://schemas.microsoft.com/office/2006/metadata/properties" ma:root="true" ma:fieldsID="fd18b6af31080c3cb9e263e2f3945f69" ns1:_="" ns2:_="" ns3:_="">
    <xsd:import namespace="http://schemas.microsoft.com/sharepoint/v3"/>
    <xsd:import namespace="f77bcf21-8253-4cc3-8c40-41b0972828a8"/>
    <xsd:import namespace="1f086e5d-0caa-479e-bdbd-34b51f632aa6"/>
    <xsd:element name="properties">
      <xsd:complexType>
        <xsd:sequence>
          <xsd:element name="documentManagement">
            <xsd:complexType>
              <xsd:all>
                <xsd:element ref="ns1:_dlc_ExpireDateSaved" minOccurs="0"/>
                <xsd:element ref="ns1:_dlc_ExpireDate" minOccurs="0"/>
                <xsd:element ref="ns1:_dlc_Exempt" minOccurs="0"/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dlc_ExpireDateSaved" ma:index="8" nillable="true" ma:displayName="Opprinnelig utløpsdato" ma:hidden="true" ma:internalName="_dlc_ExpireDateSaved" ma:readOnly="true">
      <xsd:simpleType>
        <xsd:restriction base="dms:DateTime"/>
      </xsd:simpleType>
    </xsd:element>
    <xsd:element name="_dlc_ExpireDate" ma:index="9" nillable="true" ma:displayName="Utløpsdato" ma:hidden="true" ma:internalName="_dlc_ExpireDate" ma:readOnly="true">
      <xsd:simpleType>
        <xsd:restriction base="dms:DateTime"/>
      </xsd:simpleType>
    </xsd:element>
    <xsd:element name="_dlc_Exempt" ma:index="10" nillable="true" ma:displayName="Unntak fra policy" ma:hidden="true" ma:internalName="_dlc_Exempt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7bcf21-8253-4cc3-8c40-41b0972828a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086e5d-0caa-479e-bdbd-34b51f632aa6" elementFormDefault="qualified">
    <xsd:import namespace="http://schemas.microsoft.com/office/2006/documentManagement/types"/>
    <xsd:import namespace="http://schemas.microsoft.com/office/infopath/2007/PartnerControls"/>
    <xsd:element name="SharedWithUsers" ma:index="21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1651FB5-5C22-4343-8226-1BF785956292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9CA09C23-D41C-4713-819A-F1069F64AD2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77bcf21-8253-4cc3-8c40-41b0972828a8"/>
    <ds:schemaRef ds:uri="1f086e5d-0caa-479e-bdbd-34b51f632aa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7E30D40-C7B2-4593-AF58-72E3273C412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694</TotalTime>
  <Words>1465</Words>
  <Application>Microsoft Office PowerPoint</Application>
  <PresentationFormat>Widescreen</PresentationFormat>
  <Paragraphs>131</Paragraphs>
  <Slides>15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15</vt:i4>
      </vt:variant>
    </vt:vector>
  </HeadingPairs>
  <TitlesOfParts>
    <vt:vector size="19" baseType="lpstr">
      <vt:lpstr>Arial</vt:lpstr>
      <vt:lpstr>Calibri</vt:lpstr>
      <vt:lpstr>Gill Sans MT Condensed</vt:lpstr>
      <vt:lpstr>Office-tema</vt:lpstr>
      <vt:lpstr>Committee on Hunting Methods</vt:lpstr>
      <vt:lpstr>1. meetings and members</vt:lpstr>
      <vt:lpstr>2. Main discussions and DECISIONS</vt:lpstr>
      <vt:lpstr>2.1 WORKSHOP/EXPERT GROUP MEETING </vt:lpstr>
      <vt:lpstr>2.1 WORKSHOP/EXPERT GROUP  MEETING </vt:lpstr>
      <vt:lpstr>2.2 INSTRUCTION videos for marine mammal hunters</vt:lpstr>
      <vt:lpstr>2.2 INSTRUCTION videos for marine mammal hunters</vt:lpstr>
      <vt:lpstr>2.2 INSTRUCTION videos for marine mammal hunters</vt:lpstr>
      <vt:lpstr>2.2 INSTRUCTION videos for marine mammal hunters</vt:lpstr>
      <vt:lpstr>2.2 INSTRUCTION videos for marine mammal hunters</vt:lpstr>
      <vt:lpstr>2.3 Including presentations from hunters in the COMMITTEE meetings  </vt:lpstr>
      <vt:lpstr>2.4 ACTIVE RECOMMENDATIONS AND FOLLOW UP</vt:lpstr>
      <vt:lpstr>2.8 DATABASE and DATA REQUIREMENTS </vt:lpstr>
      <vt:lpstr>2.9 WORKPLAN 2021 – 2022</vt:lpstr>
      <vt:lpstr>  Action requested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Committee on Hunting Methods</dc:title>
  <dc:creator>Ryeng, Kathrine Albertine</dc:creator>
  <cp:lastModifiedBy>NAMMCO, Charlotte Winsnes</cp:lastModifiedBy>
  <cp:revision>45</cp:revision>
  <dcterms:created xsi:type="dcterms:W3CDTF">2021-03-15T09:19:33Z</dcterms:created>
  <dcterms:modified xsi:type="dcterms:W3CDTF">2021-04-07T12:39:53Z</dcterms:modified>
</cp:coreProperties>
</file>